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86" r:id="rId5"/>
    <p:sldId id="288" r:id="rId6"/>
    <p:sldId id="287" r:id="rId7"/>
    <p:sldId id="268" r:id="rId8"/>
    <p:sldId id="290" r:id="rId9"/>
    <p:sldId id="285" r:id="rId10"/>
    <p:sldId id="267" r:id="rId11"/>
    <p:sldId id="291" r:id="rId12"/>
    <p:sldId id="289" r:id="rId13"/>
    <p:sldId id="266" r:id="rId14"/>
    <p:sldId id="292" r:id="rId15"/>
    <p:sldId id="293" r:id="rId16"/>
    <p:sldId id="294" r:id="rId17"/>
    <p:sldId id="295" r:id="rId18"/>
    <p:sldId id="296" r:id="rId19"/>
    <p:sldId id="297" r:id="rId20"/>
    <p:sldId id="306" r:id="rId21"/>
    <p:sldId id="298" r:id="rId22"/>
    <p:sldId id="308" r:id="rId23"/>
    <p:sldId id="300" r:id="rId24"/>
    <p:sldId id="301" r:id="rId25"/>
    <p:sldId id="299" r:id="rId26"/>
    <p:sldId id="302" r:id="rId27"/>
    <p:sldId id="303" r:id="rId28"/>
    <p:sldId id="304" r:id="rId29"/>
    <p:sldId id="260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DBE-4F6F-B07C-97999B0AA25C}"/>
                </c:ext>
              </c:extLst>
            </c:dLbl>
            <c:dLbl>
              <c:idx val="1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BE-4F6F-B07C-97999B0AA25C}"/>
                </c:ext>
              </c:extLst>
            </c:dLbl>
            <c:dLbl>
              <c:idx val="2"/>
              <c:numFmt formatCode="#,##0.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BE-4F6F-B07C-97999B0AA25C}"/>
                </c:ext>
              </c:extLst>
            </c:dLbl>
            <c:dLbl>
              <c:idx val="3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BE-4F6F-B07C-97999B0AA25C}"/>
                </c:ext>
              </c:extLst>
            </c:dLbl>
            <c:dLbl>
              <c:idx val="4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BE-4F6F-B07C-97999B0AA25C}"/>
                </c:ext>
              </c:extLst>
            </c:dLbl>
            <c:dLbl>
              <c:idx val="5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BE-4F6F-B07C-97999B0AA25C}"/>
                </c:ext>
              </c:extLst>
            </c:dLbl>
            <c:dLbl>
              <c:idx val="6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BE-4F6F-B07C-97999B0AA25C}"/>
                </c:ext>
              </c:extLst>
            </c:dLbl>
            <c:dLbl>
              <c:idx val="7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BE-4F6F-B07C-97999B0AA25C}"/>
                </c:ext>
              </c:extLst>
            </c:dLbl>
            <c:dLbl>
              <c:idx val="8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BE-4F6F-B07C-97999B0AA25C}"/>
                </c:ext>
              </c:extLst>
            </c:dLbl>
            <c:dLbl>
              <c:idx val="9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BE-4F6F-B07C-97999B0AA25C}"/>
                </c:ext>
              </c:extLst>
            </c:dLbl>
            <c:dLbl>
              <c:idx val="10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DBE-4F6F-B07C-97999B0AA25C}"/>
                </c:ext>
              </c:extLst>
            </c:dLbl>
            <c:dLbl>
              <c:idx val="11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DBE-4F6F-B07C-97999B0AA25C}"/>
                </c:ext>
              </c:extLst>
            </c:dLbl>
            <c:dLbl>
              <c:idx val="12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DBE-4F6F-B07C-97999B0AA25C}"/>
                </c:ext>
              </c:extLst>
            </c:dLbl>
            <c:dLbl>
              <c:idx val="13"/>
              <c:numFmt formatCode="#,##0.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DBE-4F6F-B07C-97999B0AA25C}"/>
                </c:ext>
              </c:extLst>
            </c:dLbl>
            <c:dLbl>
              <c:idx val="14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DBE-4F6F-B07C-97999B0AA25C}"/>
                </c:ext>
              </c:extLst>
            </c:dLbl>
            <c:dLbl>
              <c:idx val="15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DBE-4F6F-B07C-97999B0AA25C}"/>
                </c:ext>
              </c:extLst>
            </c:dLbl>
            <c:dLbl>
              <c:idx val="16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DBE-4F6F-B07C-97999B0AA25C}"/>
                </c:ext>
              </c:extLst>
            </c:dLbl>
            <c:dLbl>
              <c:idx val="17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DBE-4F6F-B07C-97999B0AA25C}"/>
                </c:ext>
              </c:extLst>
            </c:dLbl>
            <c:dLbl>
              <c:idx val="18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DBE-4F6F-B07C-97999B0AA25C}"/>
                </c:ext>
              </c:extLst>
            </c:dLbl>
            <c:dLbl>
              <c:idx val="19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DBE-4F6F-B07C-97999B0AA25C}"/>
                </c:ext>
              </c:extLst>
            </c:dLbl>
            <c:dLbl>
              <c:idx val="20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DBE-4F6F-B07C-97999B0AA25C}"/>
                </c:ext>
              </c:extLst>
            </c:dLbl>
            <c:dLbl>
              <c:idx val="21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DBE-4F6F-B07C-97999B0AA25C}"/>
                </c:ext>
              </c:extLst>
            </c:dLbl>
            <c:dLbl>
              <c:idx val="22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DBE-4F6F-B07C-97999B0AA25C}"/>
                </c:ext>
              </c:extLst>
            </c:dLbl>
            <c:dLbl>
              <c:idx val="23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DBE-4F6F-B07C-97999B0AA25C}"/>
                </c:ext>
              </c:extLst>
            </c:dLbl>
            <c:dLbl>
              <c:idx val="24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9DBE-4F6F-B07C-97999B0AA25C}"/>
                </c:ext>
              </c:extLst>
            </c:dLbl>
            <c:dLbl>
              <c:idx val="25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DBE-4F6F-B07C-97999B0AA25C}"/>
                </c:ext>
              </c:extLst>
            </c:dLbl>
            <c:dLbl>
              <c:idx val="26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9DBE-4F6F-B07C-97999B0AA25C}"/>
                </c:ext>
              </c:extLst>
            </c:dLbl>
            <c:dLbl>
              <c:idx val="27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9DBE-4F6F-B07C-97999B0AA25C}"/>
                </c:ext>
              </c:extLst>
            </c:dLbl>
            <c:dLbl>
              <c:idx val="28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9DBE-4F6F-B07C-97999B0AA25C}"/>
                </c:ext>
              </c:extLst>
            </c:dLbl>
            <c:dLbl>
              <c:idx val="29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9DBE-4F6F-B07C-97999B0AA25C}"/>
                </c:ext>
              </c:extLst>
            </c:dLbl>
            <c:dLbl>
              <c:idx val="30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9DBE-4F6F-B07C-97999B0AA25C}"/>
                </c:ext>
              </c:extLst>
            </c:dLbl>
            <c:dLbl>
              <c:idx val="31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9DBE-4F6F-B07C-97999B0AA25C}"/>
                </c:ext>
              </c:extLst>
            </c:dLbl>
            <c:dLbl>
              <c:idx val="32"/>
              <c:numFmt formatCode="#,##0.00" sourceLinked="0"/>
              <c:spPr/>
              <c:txPr>
                <a:bodyPr/>
                <a:lstStyle/>
                <a:p>
                  <a:pPr>
                    <a:defRPr sz="6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DBE-4F6F-B07C-97999B0AA2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600" b="0" smtId="4294967295">
                    <a:solidFill>
                      <a:srgbClr val="0F283E"/>
                    </a:solidFill>
                    <a:latin typeface="Open Sans Light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Sheet1!$A$2:$A$34</c:f>
              <c:strCache>
                <c:ptCount val="33"/>
                <c:pt idx="0">
                  <c:v>Brasil</c:v>
                </c:pt>
                <c:pt idx="1">
                  <c:v>México</c:v>
                </c:pt>
                <c:pt idx="2">
                  <c:v>Argentina</c:v>
                </c:pt>
                <c:pt idx="3">
                  <c:v>Chile</c:v>
                </c:pt>
                <c:pt idx="4">
                  <c:v>Colombia</c:v>
                </c:pt>
                <c:pt idx="5">
                  <c:v>Perú</c:v>
                </c:pt>
                <c:pt idx="6">
                  <c:v>Ecuador</c:v>
                </c:pt>
                <c:pt idx="7">
                  <c:v>Rep. Dominicana</c:v>
                </c:pt>
                <c:pt idx="8">
                  <c:v>Guatemala</c:v>
                </c:pt>
                <c:pt idx="9">
                  <c:v>Venezuela</c:v>
                </c:pt>
                <c:pt idx="10">
                  <c:v>Costa Rica</c:v>
                </c:pt>
                <c:pt idx="11">
                  <c:v>Uruguay</c:v>
                </c:pt>
                <c:pt idx="12">
                  <c:v>Panamá</c:v>
                </c:pt>
                <c:pt idx="13">
                  <c:v>Bolivia</c:v>
                </c:pt>
                <c:pt idx="14">
                  <c:v>Paraguay</c:v>
                </c:pt>
                <c:pt idx="15">
                  <c:v>Honduras</c:v>
                </c:pt>
                <c:pt idx="16">
                  <c:v>El Salvador</c:v>
                </c:pt>
                <c:pt idx="17">
                  <c:v>Trinidad y Tobago</c:v>
                </c:pt>
                <c:pt idx="18">
                  <c:v>Haití</c:v>
                </c:pt>
                <c:pt idx="19">
                  <c:v>Nicaragua</c:v>
                </c:pt>
                <c:pt idx="20">
                  <c:v>Jamaica</c:v>
                </c:pt>
                <c:pt idx="21">
                  <c:v>Guyana</c:v>
                </c:pt>
                <c:pt idx="22">
                  <c:v>Bahamas</c:v>
                </c:pt>
                <c:pt idx="23">
                  <c:v>Barbados</c:v>
                </c:pt>
                <c:pt idx="24">
                  <c:v>Aruba</c:v>
                </c:pt>
                <c:pt idx="25">
                  <c:v>Surinam</c:v>
                </c:pt>
                <c:pt idx="26">
                  <c:v>Belice</c:v>
                </c:pt>
                <c:pt idx="27">
                  <c:v>Santa Lucía</c:v>
                </c:pt>
                <c:pt idx="28">
                  <c:v>Antigua y Barbuda</c:v>
                </c:pt>
                <c:pt idx="29">
                  <c:v>Granada</c:v>
                </c:pt>
                <c:pt idx="30">
                  <c:v>San Cristóbal y Nieves</c:v>
                </c:pt>
                <c:pt idx="31">
                  <c:v>San Vicente y las Granadinas</c:v>
                </c:pt>
                <c:pt idx="32">
                  <c:v>Dominica</c:v>
                </c:pt>
              </c:strCache>
            </c:str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2081.2399999999998</c:v>
                </c:pt>
                <c:pt idx="1">
                  <c:v>1663.16</c:v>
                </c:pt>
                <c:pt idx="2">
                  <c:v>641.1</c:v>
                </c:pt>
                <c:pt idx="3">
                  <c:v>358.56</c:v>
                </c:pt>
                <c:pt idx="4">
                  <c:v>334.69</c:v>
                </c:pt>
                <c:pt idx="5">
                  <c:v>268.24</c:v>
                </c:pt>
                <c:pt idx="6">
                  <c:v>121.29</c:v>
                </c:pt>
                <c:pt idx="7">
                  <c:v>121.29</c:v>
                </c:pt>
                <c:pt idx="8">
                  <c:v>102.31</c:v>
                </c:pt>
                <c:pt idx="9">
                  <c:v>96.63</c:v>
                </c:pt>
                <c:pt idx="10">
                  <c:v>77.78</c:v>
                </c:pt>
                <c:pt idx="11">
                  <c:v>77.31</c:v>
                </c:pt>
                <c:pt idx="12">
                  <c:v>77.260000000000005</c:v>
                </c:pt>
                <c:pt idx="13">
                  <c:v>46.1</c:v>
                </c:pt>
                <c:pt idx="14">
                  <c:v>42.82</c:v>
                </c:pt>
                <c:pt idx="15">
                  <c:v>34.340000000000003</c:v>
                </c:pt>
                <c:pt idx="16">
                  <c:v>33.75</c:v>
                </c:pt>
                <c:pt idx="17">
                  <c:v>28.22</c:v>
                </c:pt>
                <c:pt idx="18">
                  <c:v>26.58</c:v>
                </c:pt>
                <c:pt idx="19">
                  <c:v>17.29</c:v>
                </c:pt>
                <c:pt idx="20">
                  <c:v>17.25</c:v>
                </c:pt>
                <c:pt idx="21">
                  <c:v>16.309999999999999</c:v>
                </c:pt>
                <c:pt idx="22">
                  <c:v>14.11</c:v>
                </c:pt>
                <c:pt idx="23">
                  <c:v>6.12</c:v>
                </c:pt>
                <c:pt idx="24">
                  <c:v>3.63</c:v>
                </c:pt>
                <c:pt idx="25">
                  <c:v>3.47</c:v>
                </c:pt>
                <c:pt idx="26">
                  <c:v>3.16</c:v>
                </c:pt>
                <c:pt idx="27">
                  <c:v>2.2599999999999998</c:v>
                </c:pt>
                <c:pt idx="28">
                  <c:v>1.86</c:v>
                </c:pt>
                <c:pt idx="29">
                  <c:v>1.27</c:v>
                </c:pt>
                <c:pt idx="30">
                  <c:v>1.05</c:v>
                </c:pt>
                <c:pt idx="31">
                  <c:v>1.04</c:v>
                </c:pt>
                <c:pt idx="32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DBE-4F6F-B07C-97999B0AA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25400">
            <a:solidFill>
              <a:srgbClr val="000000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s-P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s-PE" sz="1000" b="0">
                    <a:solidFill>
                      <a:srgbClr val="0F283E"/>
                    </a:solidFill>
                    <a:latin typeface="Open Sans Light"/>
                  </a:rPr>
                  <a:t>PIB en miles de millones de USD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s-PE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 smtId="4294967295"/>
      </a:pPr>
      <a:endParaRPr lang="es-P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Pt>
            <c:idx val="13"/>
            <c:invertIfNegative val="0"/>
            <c:bubble3D val="0"/>
            <c:spPr>
              <a:solidFill>
                <a:srgbClr val="D8D8D8"/>
              </a:solidFill>
            </c:spPr>
            <c:extLst>
              <c:ext xmlns:c16="http://schemas.microsoft.com/office/drawing/2014/chart" uri="{C3380CC4-5D6E-409C-BE32-E72D297353CC}">
                <c16:uniqueId val="{00000001-7343-4232-884A-5D3D19EF723A}"/>
              </c:ext>
            </c:extLst>
          </c:dPt>
          <c:dLbls>
            <c:dLbl>
              <c:idx val="0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343-4232-884A-5D3D19EF723A}"/>
                </c:ext>
              </c:extLst>
            </c:dLbl>
            <c:dLbl>
              <c:idx val="1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43-4232-884A-5D3D19EF723A}"/>
                </c:ext>
              </c:extLst>
            </c:dLbl>
            <c:dLbl>
              <c:idx val="2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43-4232-884A-5D3D19EF723A}"/>
                </c:ext>
              </c:extLst>
            </c:dLbl>
            <c:dLbl>
              <c:idx val="3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43-4232-884A-5D3D19EF723A}"/>
                </c:ext>
              </c:extLst>
            </c:dLbl>
            <c:dLbl>
              <c:idx val="4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343-4232-884A-5D3D19EF723A}"/>
                </c:ext>
              </c:extLst>
            </c:dLbl>
            <c:dLbl>
              <c:idx val="5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43-4232-884A-5D3D19EF723A}"/>
                </c:ext>
              </c:extLst>
            </c:dLbl>
            <c:dLbl>
              <c:idx val="6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343-4232-884A-5D3D19EF723A}"/>
                </c:ext>
              </c:extLst>
            </c:dLbl>
            <c:dLbl>
              <c:idx val="7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343-4232-884A-5D3D19EF723A}"/>
                </c:ext>
              </c:extLst>
            </c:dLbl>
            <c:dLbl>
              <c:idx val="8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343-4232-884A-5D3D19EF723A}"/>
                </c:ext>
              </c:extLst>
            </c:dLbl>
            <c:dLbl>
              <c:idx val="9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343-4232-884A-5D3D19EF723A}"/>
                </c:ext>
              </c:extLst>
            </c:dLbl>
            <c:dLbl>
              <c:idx val="10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343-4232-884A-5D3D19EF723A}"/>
                </c:ext>
              </c:extLst>
            </c:dLbl>
            <c:dLbl>
              <c:idx val="11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343-4232-884A-5D3D19EF723A}"/>
                </c:ext>
              </c:extLst>
            </c:dLbl>
            <c:dLbl>
              <c:idx val="12"/>
              <c:numFmt formatCode="#,##0.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343-4232-884A-5D3D19EF723A}"/>
                </c:ext>
              </c:extLst>
            </c:dLbl>
            <c:dLbl>
              <c:idx val="13"/>
              <c:numFmt formatCode="#,##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0F283E"/>
                      </a:solidFill>
                      <a:latin typeface="Open Sans Light"/>
                    </a:defRPr>
                  </a:pPr>
                  <a:endParaRPr lang="es-PE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43-4232-884A-5D3D19EF72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 smtId="4294967295">
                    <a:solidFill>
                      <a:srgbClr val="0F283E"/>
                    </a:solidFill>
                    <a:latin typeface="Open Sans Light"/>
                  </a:defRPr>
                </a:pPr>
                <a:endParaRPr lang="es-P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Chile</c:v>
                </c:pt>
                <c:pt idx="1">
                  <c:v>Perú</c:v>
                </c:pt>
                <c:pt idx="2">
                  <c:v>Australia</c:v>
                </c:pt>
                <c:pt idx="3">
                  <c:v>República Democrática del Congo</c:v>
                </c:pt>
                <c:pt idx="4">
                  <c:v>Rusia</c:v>
                </c:pt>
                <c:pt idx="5">
                  <c:v>México</c:v>
                </c:pt>
                <c:pt idx="6">
                  <c:v>Estados Unidos</c:v>
                </c:pt>
                <c:pt idx="7">
                  <c:v>China</c:v>
                </c:pt>
                <c:pt idx="8">
                  <c:v>Polonia</c:v>
                </c:pt>
                <c:pt idx="9">
                  <c:v>Indonesia</c:v>
                </c:pt>
                <c:pt idx="10">
                  <c:v>Zambia</c:v>
                </c:pt>
                <c:pt idx="11">
                  <c:v>Kazajstán</c:v>
                </c:pt>
                <c:pt idx="12">
                  <c:v>Canadá</c:v>
                </c:pt>
                <c:pt idx="13">
                  <c:v>Otros países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190</c:v>
                </c:pt>
                <c:pt idx="1">
                  <c:v>120</c:v>
                </c:pt>
                <c:pt idx="2">
                  <c:v>100</c:v>
                </c:pt>
                <c:pt idx="3">
                  <c:v>80</c:v>
                </c:pt>
                <c:pt idx="4">
                  <c:v>80</c:v>
                </c:pt>
                <c:pt idx="5">
                  <c:v>53</c:v>
                </c:pt>
                <c:pt idx="6">
                  <c:v>50</c:v>
                </c:pt>
                <c:pt idx="7">
                  <c:v>41</c:v>
                </c:pt>
                <c:pt idx="8">
                  <c:v>34</c:v>
                </c:pt>
                <c:pt idx="9">
                  <c:v>24</c:v>
                </c:pt>
                <c:pt idx="10">
                  <c:v>21</c:v>
                </c:pt>
                <c:pt idx="11">
                  <c:v>20</c:v>
                </c:pt>
                <c:pt idx="12">
                  <c:v>7.6</c:v>
                </c:pt>
                <c:pt idx="13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343-4232-884A-5D3D19EF7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30"/>
        <c:axId val="67451136"/>
        <c:axId val="66437120"/>
      </c:barChart>
      <c:catAx>
        <c:axId val="6745113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low"/>
        <c:spPr>
          <a:ln w="9525">
            <a:solidFill>
              <a:srgbClr val="2F2F2F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s-PE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t"/>
        <c:majorGridlines>
          <c:spPr>
            <a:ln w="9525">
              <a:solidFill>
                <a:srgbClr val="2F2F2F"/>
              </a:solidFill>
              <a:prstDash val="dot"/>
            </a:ln>
          </c:spPr>
        </c:majorGridlines>
        <c:numFmt formatCode="#,##0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0F283E"/>
                </a:solidFill>
                <a:latin typeface="Open Sans Light"/>
              </a:defRPr>
            </a:pPr>
            <a:endParaRPr lang="es-PE"/>
          </a:p>
        </c:txPr>
        <c:crossAx val="674511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 smtId="4294967295"/>
      </a:pPr>
      <a:endParaRPr lang="es-PE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0D9E7-613E-4F89-8671-8EB650D2FB55}" type="doc">
      <dgm:prSet loTypeId="urn:microsoft.com/office/officeart/2005/8/layout/pList2" loCatId="list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s-PE"/>
        </a:p>
      </dgm:t>
    </dgm:pt>
    <dgm:pt modelId="{129BDD5B-FFEB-435E-9E75-044BE561B51F}">
      <dgm:prSet phldrT="[Texto]" custT="1"/>
      <dgm:spPr/>
      <dgm:t>
        <a:bodyPr/>
        <a:lstStyle/>
        <a:p>
          <a:r>
            <a:rPr lang="es-ES" sz="1600" b="1" dirty="0"/>
            <a:t>¿Genera desarrollo económico?</a:t>
          </a:r>
          <a:endParaRPr lang="es-PE" sz="1600" b="1" dirty="0"/>
        </a:p>
      </dgm:t>
    </dgm:pt>
    <dgm:pt modelId="{64E81283-95F0-48C1-990D-CE0015743232}" type="parTrans" cxnId="{4AD2FBFE-87F0-4FB6-81DE-B053AF6BFF76}">
      <dgm:prSet/>
      <dgm:spPr/>
      <dgm:t>
        <a:bodyPr/>
        <a:lstStyle/>
        <a:p>
          <a:endParaRPr lang="es-PE"/>
        </a:p>
      </dgm:t>
    </dgm:pt>
    <dgm:pt modelId="{7230CB03-C8EE-4312-A250-4CDF756191D2}" type="sibTrans" cxnId="{4AD2FBFE-87F0-4FB6-81DE-B053AF6BFF76}">
      <dgm:prSet/>
      <dgm:spPr/>
      <dgm:t>
        <a:bodyPr/>
        <a:lstStyle/>
        <a:p>
          <a:endParaRPr lang="es-PE"/>
        </a:p>
      </dgm:t>
    </dgm:pt>
    <dgm:pt modelId="{A9C4979D-0981-4C36-A55F-2BF44796CAEC}">
      <dgm:prSet phldrT="[Texto]" custT="1"/>
      <dgm:spPr/>
      <dgm:t>
        <a:bodyPr/>
        <a:lstStyle/>
        <a:p>
          <a:r>
            <a:rPr lang="es-ES" sz="1600" dirty="0"/>
            <a:t>¿ Cómo lo hace?</a:t>
          </a:r>
          <a:endParaRPr lang="es-PE" sz="1600" dirty="0"/>
        </a:p>
      </dgm:t>
    </dgm:pt>
    <dgm:pt modelId="{57429DE8-0938-4852-8C60-B23A33F4B8C2}" type="parTrans" cxnId="{9C7BBE55-A702-4FCC-A35C-11F5C93E2D67}">
      <dgm:prSet/>
      <dgm:spPr/>
      <dgm:t>
        <a:bodyPr/>
        <a:lstStyle/>
        <a:p>
          <a:endParaRPr lang="es-PE"/>
        </a:p>
      </dgm:t>
    </dgm:pt>
    <dgm:pt modelId="{4F57EF89-509B-438F-B80A-9C2FDA6DED7D}" type="sibTrans" cxnId="{9C7BBE55-A702-4FCC-A35C-11F5C93E2D67}">
      <dgm:prSet/>
      <dgm:spPr/>
      <dgm:t>
        <a:bodyPr/>
        <a:lstStyle/>
        <a:p>
          <a:endParaRPr lang="es-PE"/>
        </a:p>
      </dgm:t>
    </dgm:pt>
    <dgm:pt modelId="{1623520D-0DA7-4114-AC8B-5F04275D85BF}">
      <dgm:prSet phldrT="[Texto]" custT="1"/>
      <dgm:spPr/>
      <dgm:t>
        <a:bodyPr/>
        <a:lstStyle/>
        <a:p>
          <a:r>
            <a:rPr lang="es-ES" sz="1600" dirty="0"/>
            <a:t>¿En qué país la minería genera más desarrollo?</a:t>
          </a:r>
          <a:endParaRPr lang="es-PE" sz="1600" dirty="0"/>
        </a:p>
      </dgm:t>
    </dgm:pt>
    <dgm:pt modelId="{F84523F8-39CD-4703-866B-EF75C55A7840}" type="parTrans" cxnId="{1DAFA758-C566-43A2-B248-8CFFEE15DFA6}">
      <dgm:prSet/>
      <dgm:spPr/>
      <dgm:t>
        <a:bodyPr/>
        <a:lstStyle/>
        <a:p>
          <a:endParaRPr lang="es-PE"/>
        </a:p>
      </dgm:t>
    </dgm:pt>
    <dgm:pt modelId="{4AF6DEC0-AF70-451B-8B69-22DF75FD584E}" type="sibTrans" cxnId="{1DAFA758-C566-43A2-B248-8CFFEE15DFA6}">
      <dgm:prSet/>
      <dgm:spPr/>
      <dgm:t>
        <a:bodyPr/>
        <a:lstStyle/>
        <a:p>
          <a:endParaRPr lang="es-PE"/>
        </a:p>
      </dgm:t>
    </dgm:pt>
    <dgm:pt modelId="{71B19F97-6629-4365-8690-D5963526F57C}">
      <dgm:prSet phldrT="[Texto]" custT="1"/>
      <dgm:spPr/>
      <dgm:t>
        <a:bodyPr/>
        <a:lstStyle/>
        <a:p>
          <a:r>
            <a:rPr lang="es-ES" sz="1600" b="1" dirty="0"/>
            <a:t>¿Aporta al crecimiento económico?</a:t>
          </a:r>
          <a:endParaRPr lang="es-PE" sz="1600" b="1" dirty="0"/>
        </a:p>
      </dgm:t>
    </dgm:pt>
    <dgm:pt modelId="{17691019-86DE-47AE-A394-FBD4C5701998}" type="parTrans" cxnId="{2DDB73A1-D11B-4F07-B1A8-3DE5E07ABA9C}">
      <dgm:prSet/>
      <dgm:spPr/>
      <dgm:t>
        <a:bodyPr/>
        <a:lstStyle/>
        <a:p>
          <a:endParaRPr lang="es-PE"/>
        </a:p>
      </dgm:t>
    </dgm:pt>
    <dgm:pt modelId="{45F871D4-FF97-4B2B-BF94-24B77986308A}" type="sibTrans" cxnId="{2DDB73A1-D11B-4F07-B1A8-3DE5E07ABA9C}">
      <dgm:prSet/>
      <dgm:spPr/>
      <dgm:t>
        <a:bodyPr/>
        <a:lstStyle/>
        <a:p>
          <a:endParaRPr lang="es-PE"/>
        </a:p>
      </dgm:t>
    </dgm:pt>
    <dgm:pt modelId="{A24867D6-F70D-4BC1-9339-22455248AB84}">
      <dgm:prSet phldrT="[Texto]" custT="1"/>
      <dgm:spPr/>
      <dgm:t>
        <a:bodyPr/>
        <a:lstStyle/>
        <a:p>
          <a:r>
            <a:rPr lang="es-ES" sz="1600" dirty="0"/>
            <a:t>¿De qué manera aporta al crecimiento económico?</a:t>
          </a:r>
          <a:endParaRPr lang="es-PE" sz="1600" dirty="0"/>
        </a:p>
      </dgm:t>
    </dgm:pt>
    <dgm:pt modelId="{C651F2EB-D91F-42CD-8A18-342C17D9FB60}" type="parTrans" cxnId="{41FE9C00-C7D5-41FB-9C06-2E3C8989C5C1}">
      <dgm:prSet/>
      <dgm:spPr/>
      <dgm:t>
        <a:bodyPr/>
        <a:lstStyle/>
        <a:p>
          <a:endParaRPr lang="es-PE"/>
        </a:p>
      </dgm:t>
    </dgm:pt>
    <dgm:pt modelId="{F3380501-580C-4D46-AC1C-09241E9AF132}" type="sibTrans" cxnId="{41FE9C00-C7D5-41FB-9C06-2E3C8989C5C1}">
      <dgm:prSet/>
      <dgm:spPr/>
      <dgm:t>
        <a:bodyPr/>
        <a:lstStyle/>
        <a:p>
          <a:endParaRPr lang="es-PE"/>
        </a:p>
      </dgm:t>
    </dgm:pt>
    <dgm:pt modelId="{267ABDF7-71CC-4F64-8409-1F019B29EED5}">
      <dgm:prSet phldrT="[Texto]" custT="1"/>
      <dgm:spPr/>
      <dgm:t>
        <a:bodyPr/>
        <a:lstStyle/>
        <a:p>
          <a:r>
            <a:rPr lang="es-ES" sz="1600" dirty="0"/>
            <a:t>¿Qué debería hacerse para aumentar ese aporte?</a:t>
          </a:r>
          <a:endParaRPr lang="es-PE" sz="1600" dirty="0"/>
        </a:p>
      </dgm:t>
    </dgm:pt>
    <dgm:pt modelId="{103B0784-37C3-44E7-906F-573CA3757FDC}" type="parTrans" cxnId="{C10A835A-E030-4F50-9E5D-AF8A5E275C59}">
      <dgm:prSet/>
      <dgm:spPr/>
      <dgm:t>
        <a:bodyPr/>
        <a:lstStyle/>
        <a:p>
          <a:endParaRPr lang="es-PE"/>
        </a:p>
      </dgm:t>
    </dgm:pt>
    <dgm:pt modelId="{7FD823F6-BC33-4863-A8D5-B0F7E2CE232E}" type="sibTrans" cxnId="{C10A835A-E030-4F50-9E5D-AF8A5E275C59}">
      <dgm:prSet/>
      <dgm:spPr/>
      <dgm:t>
        <a:bodyPr/>
        <a:lstStyle/>
        <a:p>
          <a:endParaRPr lang="es-PE"/>
        </a:p>
      </dgm:t>
    </dgm:pt>
    <dgm:pt modelId="{AE4E18F1-9E0A-4B8B-9A5D-8D2AFC46F5F7}">
      <dgm:prSet phldrT="[Texto]" custT="1"/>
      <dgm:spPr/>
      <dgm:t>
        <a:bodyPr/>
        <a:lstStyle/>
        <a:p>
          <a:r>
            <a:rPr lang="es-ES" sz="1600" b="1" dirty="0"/>
            <a:t>¿Es una fuente de Divisas?</a:t>
          </a:r>
          <a:endParaRPr lang="es-PE" sz="1600" b="1" dirty="0"/>
        </a:p>
      </dgm:t>
    </dgm:pt>
    <dgm:pt modelId="{59EAC4E8-B608-4D63-BC00-0643FA4E35BB}" type="parTrans" cxnId="{A6A4A056-C937-49FA-AB18-906167202D24}">
      <dgm:prSet/>
      <dgm:spPr/>
      <dgm:t>
        <a:bodyPr/>
        <a:lstStyle/>
        <a:p>
          <a:endParaRPr lang="es-PE"/>
        </a:p>
      </dgm:t>
    </dgm:pt>
    <dgm:pt modelId="{1EC86867-2F73-4A3C-BDCF-C2FC6CE5A7F4}" type="sibTrans" cxnId="{A6A4A056-C937-49FA-AB18-906167202D24}">
      <dgm:prSet/>
      <dgm:spPr/>
      <dgm:t>
        <a:bodyPr/>
        <a:lstStyle/>
        <a:p>
          <a:endParaRPr lang="es-PE"/>
        </a:p>
      </dgm:t>
    </dgm:pt>
    <dgm:pt modelId="{004D286E-8A23-4E8E-90DC-5D81DC4D3DF2}">
      <dgm:prSet phldrT="[Texto]" custT="1"/>
      <dgm:spPr/>
      <dgm:t>
        <a:bodyPr/>
        <a:lstStyle/>
        <a:p>
          <a:r>
            <a:rPr lang="es-ES" sz="1600" dirty="0"/>
            <a:t>¿Cómo logra generar divisas?</a:t>
          </a:r>
          <a:endParaRPr lang="es-PE" sz="1600" dirty="0"/>
        </a:p>
      </dgm:t>
    </dgm:pt>
    <dgm:pt modelId="{F18365BC-C8C2-48FC-A300-69B14C96837A}" type="parTrans" cxnId="{CEAC2B09-FE89-482B-89F2-4106A1F1FE6A}">
      <dgm:prSet/>
      <dgm:spPr/>
      <dgm:t>
        <a:bodyPr/>
        <a:lstStyle/>
        <a:p>
          <a:endParaRPr lang="es-PE"/>
        </a:p>
      </dgm:t>
    </dgm:pt>
    <dgm:pt modelId="{B7E63787-B3AD-460E-B0EA-946342239C3C}" type="sibTrans" cxnId="{CEAC2B09-FE89-482B-89F2-4106A1F1FE6A}">
      <dgm:prSet/>
      <dgm:spPr/>
      <dgm:t>
        <a:bodyPr/>
        <a:lstStyle/>
        <a:p>
          <a:endParaRPr lang="es-PE"/>
        </a:p>
      </dgm:t>
    </dgm:pt>
    <dgm:pt modelId="{FDF37433-8911-4341-BE53-9DD9F0A68848}">
      <dgm:prSet phldrT="[Texto]" custT="1"/>
      <dgm:spPr/>
      <dgm:t>
        <a:bodyPr/>
        <a:lstStyle/>
        <a:p>
          <a:r>
            <a:rPr lang="es-ES" sz="1600" dirty="0"/>
            <a:t>¿Qué país es el que genera más divisas a causa de la actividad minera?</a:t>
          </a:r>
          <a:endParaRPr lang="es-PE" sz="1600" dirty="0"/>
        </a:p>
      </dgm:t>
    </dgm:pt>
    <dgm:pt modelId="{32596573-F775-4306-830B-B7A94D9D194B}" type="parTrans" cxnId="{243DD57A-4107-40BB-85FE-37D8689104C7}">
      <dgm:prSet/>
      <dgm:spPr/>
      <dgm:t>
        <a:bodyPr/>
        <a:lstStyle/>
        <a:p>
          <a:endParaRPr lang="es-PE"/>
        </a:p>
      </dgm:t>
    </dgm:pt>
    <dgm:pt modelId="{B0D34D4D-C9F9-4CE6-A1D4-AFB3C312B6E0}" type="sibTrans" cxnId="{243DD57A-4107-40BB-85FE-37D8689104C7}">
      <dgm:prSet/>
      <dgm:spPr/>
      <dgm:t>
        <a:bodyPr/>
        <a:lstStyle/>
        <a:p>
          <a:endParaRPr lang="es-PE"/>
        </a:p>
      </dgm:t>
    </dgm:pt>
    <dgm:pt modelId="{EA36D37C-23AC-45C7-8AC0-BEC201DCCA26}">
      <dgm:prSet phldrT="[Texto]" custT="1"/>
      <dgm:spPr/>
      <dgm:t>
        <a:bodyPr/>
        <a:lstStyle/>
        <a:p>
          <a:r>
            <a:rPr lang="es-ES" sz="1600" dirty="0"/>
            <a:t>¿Qué deberíamos hacer en el futuro?  </a:t>
          </a:r>
          <a:endParaRPr lang="es-PE" sz="1600" dirty="0"/>
        </a:p>
      </dgm:t>
    </dgm:pt>
    <dgm:pt modelId="{8697084D-0B56-4F1B-9063-29CED500A9D3}" type="parTrans" cxnId="{1B77BDF1-ACCF-478A-A663-22B4BD8F8895}">
      <dgm:prSet/>
      <dgm:spPr/>
      <dgm:t>
        <a:bodyPr/>
        <a:lstStyle/>
        <a:p>
          <a:endParaRPr lang="es-PE"/>
        </a:p>
      </dgm:t>
    </dgm:pt>
    <dgm:pt modelId="{E50D1178-61C4-43E0-8992-2A8CB1B85B70}" type="sibTrans" cxnId="{1B77BDF1-ACCF-478A-A663-22B4BD8F8895}">
      <dgm:prSet/>
      <dgm:spPr/>
      <dgm:t>
        <a:bodyPr/>
        <a:lstStyle/>
        <a:p>
          <a:endParaRPr lang="es-PE"/>
        </a:p>
      </dgm:t>
    </dgm:pt>
    <dgm:pt modelId="{889332FE-DC5D-4A24-BC90-33CFA296F043}">
      <dgm:prSet phldrT="[Texto]" custT="1"/>
      <dgm:spPr/>
      <dgm:t>
        <a:bodyPr/>
        <a:lstStyle/>
        <a:p>
          <a:r>
            <a:rPr lang="es-ES" sz="1600" b="1" dirty="0"/>
            <a:t>¿Es una fuente de ahorro?</a:t>
          </a:r>
          <a:endParaRPr lang="es-PE" sz="1600" b="1" dirty="0"/>
        </a:p>
      </dgm:t>
    </dgm:pt>
    <dgm:pt modelId="{A5D33C67-6634-48D5-888F-847B8846FDCB}" type="parTrans" cxnId="{291FE783-2474-44A7-A12D-D8D70685B489}">
      <dgm:prSet/>
      <dgm:spPr/>
      <dgm:t>
        <a:bodyPr/>
        <a:lstStyle/>
        <a:p>
          <a:endParaRPr lang="es-PE"/>
        </a:p>
      </dgm:t>
    </dgm:pt>
    <dgm:pt modelId="{8273E02B-1992-45B0-A267-48A1AD6E9B52}" type="sibTrans" cxnId="{291FE783-2474-44A7-A12D-D8D70685B489}">
      <dgm:prSet/>
      <dgm:spPr/>
      <dgm:t>
        <a:bodyPr/>
        <a:lstStyle/>
        <a:p>
          <a:endParaRPr lang="es-PE"/>
        </a:p>
      </dgm:t>
    </dgm:pt>
    <dgm:pt modelId="{921169D6-A107-4CAE-8CBB-F17938581E0D}">
      <dgm:prSet phldrT="[Texto]" custT="1"/>
      <dgm:spPr/>
      <dgm:t>
        <a:bodyPr/>
        <a:lstStyle/>
        <a:p>
          <a:r>
            <a:rPr lang="es-ES" sz="1600" dirty="0"/>
            <a:t>¿Cómo se genera esa fuente de ahorro? </a:t>
          </a:r>
          <a:endParaRPr lang="es-PE" sz="1600" dirty="0"/>
        </a:p>
      </dgm:t>
    </dgm:pt>
    <dgm:pt modelId="{6E6EB705-8D70-4F2C-8967-B43BAF8BAA96}" type="parTrans" cxnId="{793C72A3-21E3-4976-8C80-5A91DDCEEA97}">
      <dgm:prSet/>
      <dgm:spPr/>
      <dgm:t>
        <a:bodyPr/>
        <a:lstStyle/>
        <a:p>
          <a:endParaRPr lang="es-PE"/>
        </a:p>
      </dgm:t>
    </dgm:pt>
    <dgm:pt modelId="{EB4BA383-D2D2-4DFB-8A1C-13E95A1AE284}" type="sibTrans" cxnId="{793C72A3-21E3-4976-8C80-5A91DDCEEA97}">
      <dgm:prSet/>
      <dgm:spPr/>
      <dgm:t>
        <a:bodyPr/>
        <a:lstStyle/>
        <a:p>
          <a:endParaRPr lang="es-PE"/>
        </a:p>
      </dgm:t>
    </dgm:pt>
    <dgm:pt modelId="{2101915E-6145-4E42-8925-04A4E906A635}">
      <dgm:prSet phldrT="[Texto]" custT="1"/>
      <dgm:spPr/>
      <dgm:t>
        <a:bodyPr/>
        <a:lstStyle/>
        <a:p>
          <a:r>
            <a:rPr lang="es-ES" sz="1600" dirty="0"/>
            <a:t>¿Cuáles son las fuentes de ahorro de un país en la actualidad?</a:t>
          </a:r>
          <a:endParaRPr lang="es-PE" sz="1600" dirty="0"/>
        </a:p>
      </dgm:t>
    </dgm:pt>
    <dgm:pt modelId="{FB4DC843-9305-46A6-97C6-5F56484894BA}" type="parTrans" cxnId="{19D7E2A8-BD10-4945-9F5F-8E15A6BD533A}">
      <dgm:prSet/>
      <dgm:spPr/>
      <dgm:t>
        <a:bodyPr/>
        <a:lstStyle/>
        <a:p>
          <a:endParaRPr lang="es-PE"/>
        </a:p>
      </dgm:t>
    </dgm:pt>
    <dgm:pt modelId="{9509E149-20A4-4D50-80E8-7CE1DAF79E4F}" type="sibTrans" cxnId="{19D7E2A8-BD10-4945-9F5F-8E15A6BD533A}">
      <dgm:prSet/>
      <dgm:spPr/>
      <dgm:t>
        <a:bodyPr/>
        <a:lstStyle/>
        <a:p>
          <a:endParaRPr lang="es-PE"/>
        </a:p>
      </dgm:t>
    </dgm:pt>
    <dgm:pt modelId="{F1F52626-8D6D-4640-9B9B-7C464E3182CF}">
      <dgm:prSet phldrT="[Texto]" custT="1"/>
      <dgm:spPr/>
      <dgm:t>
        <a:bodyPr/>
        <a:lstStyle/>
        <a:p>
          <a:r>
            <a:rPr lang="es-ES" sz="1600" dirty="0"/>
            <a:t>¿El Perú tiene fuentes de ahorro?</a:t>
          </a:r>
          <a:endParaRPr lang="es-PE" sz="1600" dirty="0"/>
        </a:p>
      </dgm:t>
    </dgm:pt>
    <dgm:pt modelId="{5C62D084-6BA4-470A-B89D-B59A62C82C78}" type="parTrans" cxnId="{E7BA0F89-B1D4-4F1B-9FE4-DADE0BC0E8EA}">
      <dgm:prSet/>
      <dgm:spPr/>
      <dgm:t>
        <a:bodyPr/>
        <a:lstStyle/>
        <a:p>
          <a:endParaRPr lang="es-PE"/>
        </a:p>
      </dgm:t>
    </dgm:pt>
    <dgm:pt modelId="{5F3C7079-EDDF-4D38-8420-A70E63C1558B}" type="sibTrans" cxnId="{E7BA0F89-B1D4-4F1B-9FE4-DADE0BC0E8EA}">
      <dgm:prSet/>
      <dgm:spPr/>
      <dgm:t>
        <a:bodyPr/>
        <a:lstStyle/>
        <a:p>
          <a:endParaRPr lang="es-PE"/>
        </a:p>
      </dgm:t>
    </dgm:pt>
    <dgm:pt modelId="{10F7CDB3-4583-45D6-B6F4-986D5437A9E5}">
      <dgm:prSet phldrT="[Texto]" custT="1"/>
      <dgm:spPr/>
      <dgm:t>
        <a:bodyPr/>
        <a:lstStyle/>
        <a:p>
          <a:r>
            <a:rPr lang="es-ES" sz="1600" dirty="0"/>
            <a:t>¿Cómo debería generar desarrollo industrial la minería en la esfera local, regional y nacional?</a:t>
          </a:r>
          <a:endParaRPr lang="es-PE" sz="1600" dirty="0"/>
        </a:p>
      </dgm:t>
    </dgm:pt>
    <dgm:pt modelId="{52A55998-D651-4AAA-8777-1A9BDAEC7DD3}" type="parTrans" cxnId="{2A5D6884-51AC-4B30-96BE-45CDFA2157FE}">
      <dgm:prSet/>
      <dgm:spPr/>
      <dgm:t>
        <a:bodyPr/>
        <a:lstStyle/>
        <a:p>
          <a:endParaRPr lang="es-PE"/>
        </a:p>
      </dgm:t>
    </dgm:pt>
    <dgm:pt modelId="{7D0526F0-2823-480B-B1EC-46CB575033C8}" type="sibTrans" cxnId="{2A5D6884-51AC-4B30-96BE-45CDFA2157FE}">
      <dgm:prSet/>
      <dgm:spPr/>
      <dgm:t>
        <a:bodyPr/>
        <a:lstStyle/>
        <a:p>
          <a:endParaRPr lang="es-PE"/>
        </a:p>
      </dgm:t>
    </dgm:pt>
    <dgm:pt modelId="{17C385B0-8B48-4640-9920-58A9326CFDDC}">
      <dgm:prSet phldrT="[Texto]" custT="1"/>
      <dgm:spPr/>
      <dgm:t>
        <a:bodyPr/>
        <a:lstStyle/>
        <a:p>
          <a:r>
            <a:rPr lang="es-ES" sz="1600" b="1" dirty="0"/>
            <a:t>¿Genera desarrollo industrial?</a:t>
          </a:r>
          <a:endParaRPr lang="es-PE" sz="1600" b="1" dirty="0"/>
        </a:p>
      </dgm:t>
    </dgm:pt>
    <dgm:pt modelId="{F31FC403-D52B-4836-A390-7DB16359CB6F}" type="parTrans" cxnId="{14876FAB-06D6-4207-AF5B-784049E45546}">
      <dgm:prSet/>
      <dgm:spPr/>
      <dgm:t>
        <a:bodyPr/>
        <a:lstStyle/>
        <a:p>
          <a:endParaRPr lang="es-PE"/>
        </a:p>
      </dgm:t>
    </dgm:pt>
    <dgm:pt modelId="{54D505A6-7B53-47AB-9AB1-F56FDBF937E3}" type="sibTrans" cxnId="{14876FAB-06D6-4207-AF5B-784049E45546}">
      <dgm:prSet/>
      <dgm:spPr/>
      <dgm:t>
        <a:bodyPr/>
        <a:lstStyle/>
        <a:p>
          <a:endParaRPr lang="es-PE"/>
        </a:p>
      </dgm:t>
    </dgm:pt>
    <dgm:pt modelId="{0C412681-89AD-4DA9-A823-3FA07E781F70}" type="pres">
      <dgm:prSet presAssocID="{F260D9E7-613E-4F89-8671-8EB650D2FB55}" presName="Name0" presStyleCnt="0">
        <dgm:presLayoutVars>
          <dgm:dir/>
          <dgm:resizeHandles val="exact"/>
        </dgm:presLayoutVars>
      </dgm:prSet>
      <dgm:spPr/>
    </dgm:pt>
    <dgm:pt modelId="{D79CB9B9-9375-468C-B74B-0ABEC60FF95F}" type="pres">
      <dgm:prSet presAssocID="{F260D9E7-613E-4F89-8671-8EB650D2FB55}" presName="bkgdShp" presStyleLbl="alignAccFollowNode1" presStyleIdx="0" presStyleCnt="1" custScaleY="49291" custLinFactNeighborX="258" custLinFactNeighborY="-8231"/>
      <dgm:spPr/>
    </dgm:pt>
    <dgm:pt modelId="{0E2647B0-A5CC-46FE-9353-E1B290CC45A3}" type="pres">
      <dgm:prSet presAssocID="{F260D9E7-613E-4F89-8671-8EB650D2FB55}" presName="linComp" presStyleCnt="0"/>
      <dgm:spPr/>
    </dgm:pt>
    <dgm:pt modelId="{0C55B28E-710A-45C3-9249-0EDA96925AC3}" type="pres">
      <dgm:prSet presAssocID="{129BDD5B-FFEB-435E-9E75-044BE561B51F}" presName="compNode" presStyleCnt="0"/>
      <dgm:spPr/>
    </dgm:pt>
    <dgm:pt modelId="{B9E1C2CB-E4AC-4B08-A81E-4CDD34903B16}" type="pres">
      <dgm:prSet presAssocID="{129BDD5B-FFEB-435E-9E75-044BE561B51F}" presName="node" presStyleLbl="node1" presStyleIdx="0" presStyleCnt="5" custScaleY="120629">
        <dgm:presLayoutVars>
          <dgm:bulletEnabled val="1"/>
        </dgm:presLayoutVars>
      </dgm:prSet>
      <dgm:spPr/>
    </dgm:pt>
    <dgm:pt modelId="{4EF7FB09-F484-4995-A835-E6BAE28292FA}" type="pres">
      <dgm:prSet presAssocID="{129BDD5B-FFEB-435E-9E75-044BE561B51F}" presName="invisiNode" presStyleLbl="node1" presStyleIdx="0" presStyleCnt="5"/>
      <dgm:spPr/>
    </dgm:pt>
    <dgm:pt modelId="{E1E24C75-CC81-4606-959F-BD8C5B4FC881}" type="pres">
      <dgm:prSet presAssocID="{129BDD5B-FFEB-435E-9E75-044BE561B51F}" presName="imagNode" presStyleLbl="fgImgPlace1" presStyleIdx="0" presStyleCnt="5" custScaleX="53981" custScaleY="558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Crecimiento empresarial con relleno sólido"/>
        </a:ext>
      </dgm:extLst>
    </dgm:pt>
    <dgm:pt modelId="{F1FE15BB-1334-4CF5-816D-53227D4128A8}" type="pres">
      <dgm:prSet presAssocID="{7230CB03-C8EE-4312-A250-4CDF756191D2}" presName="sibTrans" presStyleLbl="sibTrans2D1" presStyleIdx="0" presStyleCnt="0"/>
      <dgm:spPr/>
    </dgm:pt>
    <dgm:pt modelId="{C92D4403-5259-4309-A14B-58D858A8F395}" type="pres">
      <dgm:prSet presAssocID="{71B19F97-6629-4365-8690-D5963526F57C}" presName="compNode" presStyleCnt="0"/>
      <dgm:spPr/>
    </dgm:pt>
    <dgm:pt modelId="{8768AED3-D5EA-40EB-A93F-6D10CBD597C6}" type="pres">
      <dgm:prSet presAssocID="{71B19F97-6629-4365-8690-D5963526F57C}" presName="node" presStyleLbl="node1" presStyleIdx="1" presStyleCnt="5" custScaleY="120629">
        <dgm:presLayoutVars>
          <dgm:bulletEnabled val="1"/>
        </dgm:presLayoutVars>
      </dgm:prSet>
      <dgm:spPr/>
    </dgm:pt>
    <dgm:pt modelId="{4F09624D-3284-4F87-8677-32ED644BEDA5}" type="pres">
      <dgm:prSet presAssocID="{71B19F97-6629-4365-8690-D5963526F57C}" presName="invisiNode" presStyleLbl="node1" presStyleIdx="1" presStyleCnt="5"/>
      <dgm:spPr/>
    </dgm:pt>
    <dgm:pt modelId="{45A51301-90A3-4F81-8CA7-2F1775055CB4}" type="pres">
      <dgm:prSet presAssocID="{71B19F97-6629-4365-8690-D5963526F57C}" presName="imagNode" presStyleLbl="fgImgPlace1" presStyleIdx="1" presStyleCnt="5" custScaleX="53981" custScaleY="558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 con tendencia alcista con relleno sólido"/>
        </a:ext>
      </dgm:extLst>
    </dgm:pt>
    <dgm:pt modelId="{CB7D8A47-3814-4F70-A5D7-D4780E83CA7C}" type="pres">
      <dgm:prSet presAssocID="{45F871D4-FF97-4B2B-BF94-24B77986308A}" presName="sibTrans" presStyleLbl="sibTrans2D1" presStyleIdx="0" presStyleCnt="0"/>
      <dgm:spPr/>
    </dgm:pt>
    <dgm:pt modelId="{89AE89E6-3933-4411-AF69-A78CD187D4B2}" type="pres">
      <dgm:prSet presAssocID="{AE4E18F1-9E0A-4B8B-9A5D-8D2AFC46F5F7}" presName="compNode" presStyleCnt="0"/>
      <dgm:spPr/>
    </dgm:pt>
    <dgm:pt modelId="{BE9EF001-213A-4538-877A-5966A54C360E}" type="pres">
      <dgm:prSet presAssocID="{AE4E18F1-9E0A-4B8B-9A5D-8D2AFC46F5F7}" presName="node" presStyleLbl="node1" presStyleIdx="2" presStyleCnt="5" custScaleY="120629">
        <dgm:presLayoutVars>
          <dgm:bulletEnabled val="1"/>
        </dgm:presLayoutVars>
      </dgm:prSet>
      <dgm:spPr/>
    </dgm:pt>
    <dgm:pt modelId="{6FC278E2-C5F6-4864-9AC7-11962B588D41}" type="pres">
      <dgm:prSet presAssocID="{AE4E18F1-9E0A-4B8B-9A5D-8D2AFC46F5F7}" presName="invisiNode" presStyleLbl="node1" presStyleIdx="2" presStyleCnt="5"/>
      <dgm:spPr/>
    </dgm:pt>
    <dgm:pt modelId="{50A7F12D-9E38-44F9-B6ED-B903EADB001A}" type="pres">
      <dgm:prSet presAssocID="{AE4E18F1-9E0A-4B8B-9A5D-8D2AFC46F5F7}" presName="imagNode" presStyleLbl="fgImgPlace1" presStyleIdx="2" presStyleCnt="5" custScaleX="53981" custScaleY="558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Dólar con relleno sólido"/>
        </a:ext>
      </dgm:extLst>
    </dgm:pt>
    <dgm:pt modelId="{2DBDA3C4-F82E-4F81-8798-8AE84C50EE24}" type="pres">
      <dgm:prSet presAssocID="{1EC86867-2F73-4A3C-BDCF-C2FC6CE5A7F4}" presName="sibTrans" presStyleLbl="sibTrans2D1" presStyleIdx="0" presStyleCnt="0"/>
      <dgm:spPr/>
    </dgm:pt>
    <dgm:pt modelId="{C36A036C-0EF5-4D5C-95DD-983D08976918}" type="pres">
      <dgm:prSet presAssocID="{889332FE-DC5D-4A24-BC90-33CFA296F043}" presName="compNode" presStyleCnt="0"/>
      <dgm:spPr/>
    </dgm:pt>
    <dgm:pt modelId="{1051ED80-6088-4DF2-A2B8-158367961D9E}" type="pres">
      <dgm:prSet presAssocID="{889332FE-DC5D-4A24-BC90-33CFA296F043}" presName="node" presStyleLbl="node1" presStyleIdx="3" presStyleCnt="5" custScaleY="120629">
        <dgm:presLayoutVars>
          <dgm:bulletEnabled val="1"/>
        </dgm:presLayoutVars>
      </dgm:prSet>
      <dgm:spPr/>
    </dgm:pt>
    <dgm:pt modelId="{4250CB12-0AA8-4797-990D-948E714CCF67}" type="pres">
      <dgm:prSet presAssocID="{889332FE-DC5D-4A24-BC90-33CFA296F043}" presName="invisiNode" presStyleLbl="node1" presStyleIdx="3" presStyleCnt="5"/>
      <dgm:spPr/>
    </dgm:pt>
    <dgm:pt modelId="{5F9C4430-8709-4D5B-B8A8-87F1F8C16BB8}" type="pres">
      <dgm:prSet presAssocID="{889332FE-DC5D-4A24-BC90-33CFA296F043}" presName="imagNode" presStyleLbl="fgImgPlace1" presStyleIdx="3" presStyleCnt="5" custScaleX="53981" custScaleY="5584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Hucha con relleno sólido"/>
        </a:ext>
      </dgm:extLst>
    </dgm:pt>
    <dgm:pt modelId="{71FA0516-A878-4E0C-98C4-0684D4843522}" type="pres">
      <dgm:prSet presAssocID="{8273E02B-1992-45B0-A267-48A1AD6E9B52}" presName="sibTrans" presStyleLbl="sibTrans2D1" presStyleIdx="0" presStyleCnt="0"/>
      <dgm:spPr/>
    </dgm:pt>
    <dgm:pt modelId="{E7CD4C9F-5DFC-46E7-BA2C-888F036102C2}" type="pres">
      <dgm:prSet presAssocID="{17C385B0-8B48-4640-9920-58A9326CFDDC}" presName="compNode" presStyleCnt="0"/>
      <dgm:spPr/>
    </dgm:pt>
    <dgm:pt modelId="{903380BB-38B6-404C-886D-1CF833243526}" type="pres">
      <dgm:prSet presAssocID="{17C385B0-8B48-4640-9920-58A9326CFDDC}" presName="node" presStyleLbl="node1" presStyleIdx="4" presStyleCnt="5" custScaleY="120629">
        <dgm:presLayoutVars>
          <dgm:bulletEnabled val="1"/>
        </dgm:presLayoutVars>
      </dgm:prSet>
      <dgm:spPr/>
    </dgm:pt>
    <dgm:pt modelId="{7421C039-A3AA-4BB4-B547-86F447C099D5}" type="pres">
      <dgm:prSet presAssocID="{17C385B0-8B48-4640-9920-58A9326CFDDC}" presName="invisiNode" presStyleLbl="node1" presStyleIdx="4" presStyleCnt="5"/>
      <dgm:spPr/>
    </dgm:pt>
    <dgm:pt modelId="{438D7B8D-7949-44D9-B34E-6FF5B0B7303A}" type="pres">
      <dgm:prSet presAssocID="{17C385B0-8B48-4640-9920-58A9326CFDDC}" presName="imagNode" presStyleLbl="fgImgPlace1" presStyleIdx="4" presStyleCnt="5" custScaleX="53981" custScaleY="5584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9000" b="-19000"/>
          </a:stretch>
        </a:blipFill>
      </dgm:spPr>
      <dgm:extLst>
        <a:ext uri="{E40237B7-FDA0-4F09-8148-C483321AD2D9}">
          <dgm14:cNvPr xmlns:dgm14="http://schemas.microsoft.com/office/drawing/2010/diagram" id="0" name="" descr="Producción con relleno sólido"/>
        </a:ext>
      </dgm:extLst>
    </dgm:pt>
  </dgm:ptLst>
  <dgm:cxnLst>
    <dgm:cxn modelId="{41FE9C00-C7D5-41FB-9C06-2E3C8989C5C1}" srcId="{71B19F97-6629-4365-8690-D5963526F57C}" destId="{A24867D6-F70D-4BC1-9339-22455248AB84}" srcOrd="0" destOrd="0" parTransId="{C651F2EB-D91F-42CD-8A18-342C17D9FB60}" sibTransId="{F3380501-580C-4D46-AC1C-09241E9AF132}"/>
    <dgm:cxn modelId="{CEAC2B09-FE89-482B-89F2-4106A1F1FE6A}" srcId="{AE4E18F1-9E0A-4B8B-9A5D-8D2AFC46F5F7}" destId="{004D286E-8A23-4E8E-90DC-5D81DC4D3DF2}" srcOrd="0" destOrd="0" parTransId="{F18365BC-C8C2-48FC-A300-69B14C96837A}" sibTransId="{B7E63787-B3AD-460E-B0EA-946342239C3C}"/>
    <dgm:cxn modelId="{CF758810-86CC-47DE-B447-BA8EAD4F3D51}" type="presOf" srcId="{267ABDF7-71CC-4F64-8409-1F019B29EED5}" destId="{8768AED3-D5EA-40EB-A93F-6D10CBD597C6}" srcOrd="0" destOrd="2" presId="urn:microsoft.com/office/officeart/2005/8/layout/pList2"/>
    <dgm:cxn modelId="{2CD40423-FA23-42E7-B253-EA2E41CBAE7D}" type="presOf" srcId="{10F7CDB3-4583-45D6-B6F4-986D5437A9E5}" destId="{903380BB-38B6-404C-886D-1CF833243526}" srcOrd="0" destOrd="1" presId="urn:microsoft.com/office/officeart/2005/8/layout/pList2"/>
    <dgm:cxn modelId="{0765CC31-8812-40C6-9892-DC24AC98493E}" type="presOf" srcId="{921169D6-A107-4CAE-8CBB-F17938581E0D}" destId="{1051ED80-6088-4DF2-A2B8-158367961D9E}" srcOrd="0" destOrd="1" presId="urn:microsoft.com/office/officeart/2005/8/layout/pList2"/>
    <dgm:cxn modelId="{921F4F3C-8961-4A7F-B29B-939DC62EEC81}" type="presOf" srcId="{45F871D4-FF97-4B2B-BF94-24B77986308A}" destId="{CB7D8A47-3814-4F70-A5D7-D4780E83CA7C}" srcOrd="0" destOrd="0" presId="urn:microsoft.com/office/officeart/2005/8/layout/pList2"/>
    <dgm:cxn modelId="{F6B5AA3E-3EBB-48FA-9C35-43F591EB5EB3}" type="presOf" srcId="{1EC86867-2F73-4A3C-BDCF-C2FC6CE5A7F4}" destId="{2DBDA3C4-F82E-4F81-8798-8AE84C50EE24}" srcOrd="0" destOrd="0" presId="urn:microsoft.com/office/officeart/2005/8/layout/pList2"/>
    <dgm:cxn modelId="{B496A95F-01AE-4F6A-85F0-38AB0740A0A5}" type="presOf" srcId="{8273E02B-1992-45B0-A267-48A1AD6E9B52}" destId="{71FA0516-A878-4E0C-98C4-0684D4843522}" srcOrd="0" destOrd="0" presId="urn:microsoft.com/office/officeart/2005/8/layout/pList2"/>
    <dgm:cxn modelId="{C1FAC75F-84FC-4ED1-AFE1-A213C56F690D}" type="presOf" srcId="{1623520D-0DA7-4114-AC8B-5F04275D85BF}" destId="{B9E1C2CB-E4AC-4B08-A81E-4CDD34903B16}" srcOrd="0" destOrd="2" presId="urn:microsoft.com/office/officeart/2005/8/layout/pList2"/>
    <dgm:cxn modelId="{B4A34661-0DB7-437D-8F91-F548E92367FE}" type="presOf" srcId="{A24867D6-F70D-4BC1-9339-22455248AB84}" destId="{8768AED3-D5EA-40EB-A93F-6D10CBD597C6}" srcOrd="0" destOrd="1" presId="urn:microsoft.com/office/officeart/2005/8/layout/pList2"/>
    <dgm:cxn modelId="{E577B866-6C38-4E2E-8AD5-DB52FAD3C939}" type="presOf" srcId="{71B19F97-6629-4365-8690-D5963526F57C}" destId="{8768AED3-D5EA-40EB-A93F-6D10CBD597C6}" srcOrd="0" destOrd="0" presId="urn:microsoft.com/office/officeart/2005/8/layout/pList2"/>
    <dgm:cxn modelId="{49862A6C-3A30-4A64-B454-95E2A3F274C0}" type="presOf" srcId="{FDF37433-8911-4341-BE53-9DD9F0A68848}" destId="{BE9EF001-213A-4538-877A-5966A54C360E}" srcOrd="0" destOrd="2" presId="urn:microsoft.com/office/officeart/2005/8/layout/pList2"/>
    <dgm:cxn modelId="{264E8C6D-75BD-4F14-93D5-CC9593703175}" type="presOf" srcId="{889332FE-DC5D-4A24-BC90-33CFA296F043}" destId="{1051ED80-6088-4DF2-A2B8-158367961D9E}" srcOrd="0" destOrd="0" presId="urn:microsoft.com/office/officeart/2005/8/layout/pList2"/>
    <dgm:cxn modelId="{42CC994F-B06B-4C52-89CD-E9EF2CC47579}" type="presOf" srcId="{2101915E-6145-4E42-8925-04A4E906A635}" destId="{1051ED80-6088-4DF2-A2B8-158367961D9E}" srcOrd="0" destOrd="2" presId="urn:microsoft.com/office/officeart/2005/8/layout/pList2"/>
    <dgm:cxn modelId="{9C7BBE55-A702-4FCC-A35C-11F5C93E2D67}" srcId="{129BDD5B-FFEB-435E-9E75-044BE561B51F}" destId="{A9C4979D-0981-4C36-A55F-2BF44796CAEC}" srcOrd="0" destOrd="0" parTransId="{57429DE8-0938-4852-8C60-B23A33F4B8C2}" sibTransId="{4F57EF89-509B-438F-B80A-9C2FDA6DED7D}"/>
    <dgm:cxn modelId="{A6A4A056-C937-49FA-AB18-906167202D24}" srcId="{F260D9E7-613E-4F89-8671-8EB650D2FB55}" destId="{AE4E18F1-9E0A-4B8B-9A5D-8D2AFC46F5F7}" srcOrd="2" destOrd="0" parTransId="{59EAC4E8-B608-4D63-BC00-0643FA4E35BB}" sibTransId="{1EC86867-2F73-4A3C-BDCF-C2FC6CE5A7F4}"/>
    <dgm:cxn modelId="{1DAFA758-C566-43A2-B248-8CFFEE15DFA6}" srcId="{129BDD5B-FFEB-435E-9E75-044BE561B51F}" destId="{1623520D-0DA7-4114-AC8B-5F04275D85BF}" srcOrd="1" destOrd="0" parTransId="{F84523F8-39CD-4703-866B-EF75C55A7840}" sibTransId="{4AF6DEC0-AF70-451B-8B69-22DF75FD584E}"/>
    <dgm:cxn modelId="{C10A835A-E030-4F50-9E5D-AF8A5E275C59}" srcId="{71B19F97-6629-4365-8690-D5963526F57C}" destId="{267ABDF7-71CC-4F64-8409-1F019B29EED5}" srcOrd="1" destOrd="0" parTransId="{103B0784-37C3-44E7-906F-573CA3757FDC}" sibTransId="{7FD823F6-BC33-4863-A8D5-B0F7E2CE232E}"/>
    <dgm:cxn modelId="{243DD57A-4107-40BB-85FE-37D8689104C7}" srcId="{AE4E18F1-9E0A-4B8B-9A5D-8D2AFC46F5F7}" destId="{FDF37433-8911-4341-BE53-9DD9F0A68848}" srcOrd="1" destOrd="0" parTransId="{32596573-F775-4306-830B-B7A94D9D194B}" sibTransId="{B0D34D4D-C9F9-4CE6-A1D4-AFB3C312B6E0}"/>
    <dgm:cxn modelId="{6C73E77F-F067-4395-906C-68A001D9D865}" type="presOf" srcId="{A9C4979D-0981-4C36-A55F-2BF44796CAEC}" destId="{B9E1C2CB-E4AC-4B08-A81E-4CDD34903B16}" srcOrd="0" destOrd="1" presId="urn:microsoft.com/office/officeart/2005/8/layout/pList2"/>
    <dgm:cxn modelId="{291FE783-2474-44A7-A12D-D8D70685B489}" srcId="{F260D9E7-613E-4F89-8671-8EB650D2FB55}" destId="{889332FE-DC5D-4A24-BC90-33CFA296F043}" srcOrd="3" destOrd="0" parTransId="{A5D33C67-6634-48D5-888F-847B8846FDCB}" sibTransId="{8273E02B-1992-45B0-A267-48A1AD6E9B52}"/>
    <dgm:cxn modelId="{2A5D6884-51AC-4B30-96BE-45CDFA2157FE}" srcId="{17C385B0-8B48-4640-9920-58A9326CFDDC}" destId="{10F7CDB3-4583-45D6-B6F4-986D5437A9E5}" srcOrd="0" destOrd="0" parTransId="{52A55998-D651-4AAA-8777-1A9BDAEC7DD3}" sibTransId="{7D0526F0-2823-480B-B1EC-46CB575033C8}"/>
    <dgm:cxn modelId="{E7BA0F89-B1D4-4F1B-9FE4-DADE0BC0E8EA}" srcId="{889332FE-DC5D-4A24-BC90-33CFA296F043}" destId="{F1F52626-8D6D-4640-9B9B-7C464E3182CF}" srcOrd="2" destOrd="0" parTransId="{5C62D084-6BA4-470A-B89D-B59A62C82C78}" sibTransId="{5F3C7079-EDDF-4D38-8420-A70E63C1558B}"/>
    <dgm:cxn modelId="{89068B8A-E35A-4E32-9620-48BDD1C04E21}" type="presOf" srcId="{EA36D37C-23AC-45C7-8AC0-BEC201DCCA26}" destId="{B9E1C2CB-E4AC-4B08-A81E-4CDD34903B16}" srcOrd="0" destOrd="3" presId="urn:microsoft.com/office/officeart/2005/8/layout/pList2"/>
    <dgm:cxn modelId="{8F375095-5BE0-4F71-A0BB-8DD854283534}" type="presOf" srcId="{004D286E-8A23-4E8E-90DC-5D81DC4D3DF2}" destId="{BE9EF001-213A-4538-877A-5966A54C360E}" srcOrd="0" destOrd="1" presId="urn:microsoft.com/office/officeart/2005/8/layout/pList2"/>
    <dgm:cxn modelId="{94C0909E-944F-474D-B376-831F3ADB83B6}" type="presOf" srcId="{F260D9E7-613E-4F89-8671-8EB650D2FB55}" destId="{0C412681-89AD-4DA9-A823-3FA07E781F70}" srcOrd="0" destOrd="0" presId="urn:microsoft.com/office/officeart/2005/8/layout/pList2"/>
    <dgm:cxn modelId="{2DDB73A1-D11B-4F07-B1A8-3DE5E07ABA9C}" srcId="{F260D9E7-613E-4F89-8671-8EB650D2FB55}" destId="{71B19F97-6629-4365-8690-D5963526F57C}" srcOrd="1" destOrd="0" parTransId="{17691019-86DE-47AE-A394-FBD4C5701998}" sibTransId="{45F871D4-FF97-4B2B-BF94-24B77986308A}"/>
    <dgm:cxn modelId="{793C72A3-21E3-4976-8C80-5A91DDCEEA97}" srcId="{889332FE-DC5D-4A24-BC90-33CFA296F043}" destId="{921169D6-A107-4CAE-8CBB-F17938581E0D}" srcOrd="0" destOrd="0" parTransId="{6E6EB705-8D70-4F2C-8967-B43BAF8BAA96}" sibTransId="{EB4BA383-D2D2-4DFB-8A1C-13E95A1AE284}"/>
    <dgm:cxn modelId="{19D7E2A8-BD10-4945-9F5F-8E15A6BD533A}" srcId="{889332FE-DC5D-4A24-BC90-33CFA296F043}" destId="{2101915E-6145-4E42-8925-04A4E906A635}" srcOrd="1" destOrd="0" parTransId="{FB4DC843-9305-46A6-97C6-5F56484894BA}" sibTransId="{9509E149-20A4-4D50-80E8-7CE1DAF79E4F}"/>
    <dgm:cxn modelId="{14876FAB-06D6-4207-AF5B-784049E45546}" srcId="{F260D9E7-613E-4F89-8671-8EB650D2FB55}" destId="{17C385B0-8B48-4640-9920-58A9326CFDDC}" srcOrd="4" destOrd="0" parTransId="{F31FC403-D52B-4836-A390-7DB16359CB6F}" sibTransId="{54D505A6-7B53-47AB-9AB1-F56FDBF937E3}"/>
    <dgm:cxn modelId="{6DFD0BAC-97AC-48C2-9060-35C4E273003D}" type="presOf" srcId="{AE4E18F1-9E0A-4B8B-9A5D-8D2AFC46F5F7}" destId="{BE9EF001-213A-4538-877A-5966A54C360E}" srcOrd="0" destOrd="0" presId="urn:microsoft.com/office/officeart/2005/8/layout/pList2"/>
    <dgm:cxn modelId="{0C9A96D8-EE05-4F27-B7C9-EBF5AACA2D4C}" type="presOf" srcId="{F1F52626-8D6D-4640-9B9B-7C464E3182CF}" destId="{1051ED80-6088-4DF2-A2B8-158367961D9E}" srcOrd="0" destOrd="3" presId="urn:microsoft.com/office/officeart/2005/8/layout/pList2"/>
    <dgm:cxn modelId="{1B77BDF1-ACCF-478A-A663-22B4BD8F8895}" srcId="{129BDD5B-FFEB-435E-9E75-044BE561B51F}" destId="{EA36D37C-23AC-45C7-8AC0-BEC201DCCA26}" srcOrd="2" destOrd="0" parTransId="{8697084D-0B56-4F1B-9063-29CED500A9D3}" sibTransId="{E50D1178-61C4-43E0-8992-2A8CB1B85B70}"/>
    <dgm:cxn modelId="{2A5B96F7-F40F-4583-AB83-28346B3A0021}" type="presOf" srcId="{129BDD5B-FFEB-435E-9E75-044BE561B51F}" destId="{B9E1C2CB-E4AC-4B08-A81E-4CDD34903B16}" srcOrd="0" destOrd="0" presId="urn:microsoft.com/office/officeart/2005/8/layout/pList2"/>
    <dgm:cxn modelId="{717D37FE-8EAA-4590-8202-FF4A8222B3A1}" type="presOf" srcId="{17C385B0-8B48-4640-9920-58A9326CFDDC}" destId="{903380BB-38B6-404C-886D-1CF833243526}" srcOrd="0" destOrd="0" presId="urn:microsoft.com/office/officeart/2005/8/layout/pList2"/>
    <dgm:cxn modelId="{4AD2FBFE-87F0-4FB6-81DE-B053AF6BFF76}" srcId="{F260D9E7-613E-4F89-8671-8EB650D2FB55}" destId="{129BDD5B-FFEB-435E-9E75-044BE561B51F}" srcOrd="0" destOrd="0" parTransId="{64E81283-95F0-48C1-990D-CE0015743232}" sibTransId="{7230CB03-C8EE-4312-A250-4CDF756191D2}"/>
    <dgm:cxn modelId="{4D6921FF-D566-4DB2-9B4E-A1DBD483C959}" type="presOf" srcId="{7230CB03-C8EE-4312-A250-4CDF756191D2}" destId="{F1FE15BB-1334-4CF5-816D-53227D4128A8}" srcOrd="0" destOrd="0" presId="urn:microsoft.com/office/officeart/2005/8/layout/pList2"/>
    <dgm:cxn modelId="{6C780B20-F69F-4C63-8979-1E527B9BBB18}" type="presParOf" srcId="{0C412681-89AD-4DA9-A823-3FA07E781F70}" destId="{D79CB9B9-9375-468C-B74B-0ABEC60FF95F}" srcOrd="0" destOrd="0" presId="urn:microsoft.com/office/officeart/2005/8/layout/pList2"/>
    <dgm:cxn modelId="{914BA8E3-8603-4B5E-976B-773259CB441B}" type="presParOf" srcId="{0C412681-89AD-4DA9-A823-3FA07E781F70}" destId="{0E2647B0-A5CC-46FE-9353-E1B290CC45A3}" srcOrd="1" destOrd="0" presId="urn:microsoft.com/office/officeart/2005/8/layout/pList2"/>
    <dgm:cxn modelId="{C493A041-B5F5-45DE-AE8B-DE03F653A249}" type="presParOf" srcId="{0E2647B0-A5CC-46FE-9353-E1B290CC45A3}" destId="{0C55B28E-710A-45C3-9249-0EDA96925AC3}" srcOrd="0" destOrd="0" presId="urn:microsoft.com/office/officeart/2005/8/layout/pList2"/>
    <dgm:cxn modelId="{3A3F9B80-BC3B-40E3-B7BC-44BA15673C24}" type="presParOf" srcId="{0C55B28E-710A-45C3-9249-0EDA96925AC3}" destId="{B9E1C2CB-E4AC-4B08-A81E-4CDD34903B16}" srcOrd="0" destOrd="0" presId="urn:microsoft.com/office/officeart/2005/8/layout/pList2"/>
    <dgm:cxn modelId="{6BA5F906-74B0-4B2F-ACBA-F28034E4E1A1}" type="presParOf" srcId="{0C55B28E-710A-45C3-9249-0EDA96925AC3}" destId="{4EF7FB09-F484-4995-A835-E6BAE28292FA}" srcOrd="1" destOrd="0" presId="urn:microsoft.com/office/officeart/2005/8/layout/pList2"/>
    <dgm:cxn modelId="{1A692EBE-A097-4893-9EC0-0079F7AE523B}" type="presParOf" srcId="{0C55B28E-710A-45C3-9249-0EDA96925AC3}" destId="{E1E24C75-CC81-4606-959F-BD8C5B4FC881}" srcOrd="2" destOrd="0" presId="urn:microsoft.com/office/officeart/2005/8/layout/pList2"/>
    <dgm:cxn modelId="{CEB71DD9-C283-4B6D-A33B-B6A33D9C2A3E}" type="presParOf" srcId="{0E2647B0-A5CC-46FE-9353-E1B290CC45A3}" destId="{F1FE15BB-1334-4CF5-816D-53227D4128A8}" srcOrd="1" destOrd="0" presId="urn:microsoft.com/office/officeart/2005/8/layout/pList2"/>
    <dgm:cxn modelId="{537D0BC7-9132-4CA5-81FC-AE8F47408398}" type="presParOf" srcId="{0E2647B0-A5CC-46FE-9353-E1B290CC45A3}" destId="{C92D4403-5259-4309-A14B-58D858A8F395}" srcOrd="2" destOrd="0" presId="urn:microsoft.com/office/officeart/2005/8/layout/pList2"/>
    <dgm:cxn modelId="{A9AC3BDA-8CEA-4F25-B76F-6491958EB949}" type="presParOf" srcId="{C92D4403-5259-4309-A14B-58D858A8F395}" destId="{8768AED3-D5EA-40EB-A93F-6D10CBD597C6}" srcOrd="0" destOrd="0" presId="urn:microsoft.com/office/officeart/2005/8/layout/pList2"/>
    <dgm:cxn modelId="{4F7E7EE6-8B9E-4D53-92DA-1CA6202A85F8}" type="presParOf" srcId="{C92D4403-5259-4309-A14B-58D858A8F395}" destId="{4F09624D-3284-4F87-8677-32ED644BEDA5}" srcOrd="1" destOrd="0" presId="urn:microsoft.com/office/officeart/2005/8/layout/pList2"/>
    <dgm:cxn modelId="{87295FD7-0738-4095-BE39-8DCFE9EE1E96}" type="presParOf" srcId="{C92D4403-5259-4309-A14B-58D858A8F395}" destId="{45A51301-90A3-4F81-8CA7-2F1775055CB4}" srcOrd="2" destOrd="0" presId="urn:microsoft.com/office/officeart/2005/8/layout/pList2"/>
    <dgm:cxn modelId="{92AA9613-46B7-4B15-95B1-804CB03F8A26}" type="presParOf" srcId="{0E2647B0-A5CC-46FE-9353-E1B290CC45A3}" destId="{CB7D8A47-3814-4F70-A5D7-D4780E83CA7C}" srcOrd="3" destOrd="0" presId="urn:microsoft.com/office/officeart/2005/8/layout/pList2"/>
    <dgm:cxn modelId="{A6B6C8D9-48D3-4D58-BB44-F2650FC6DFA2}" type="presParOf" srcId="{0E2647B0-A5CC-46FE-9353-E1B290CC45A3}" destId="{89AE89E6-3933-4411-AF69-A78CD187D4B2}" srcOrd="4" destOrd="0" presId="urn:microsoft.com/office/officeart/2005/8/layout/pList2"/>
    <dgm:cxn modelId="{BBF46A88-AC96-4B5C-A31A-26EB24A81E4A}" type="presParOf" srcId="{89AE89E6-3933-4411-AF69-A78CD187D4B2}" destId="{BE9EF001-213A-4538-877A-5966A54C360E}" srcOrd="0" destOrd="0" presId="urn:microsoft.com/office/officeart/2005/8/layout/pList2"/>
    <dgm:cxn modelId="{03738CE5-19F4-4EDB-8FDC-BC7C3F56B2A0}" type="presParOf" srcId="{89AE89E6-3933-4411-AF69-A78CD187D4B2}" destId="{6FC278E2-C5F6-4864-9AC7-11962B588D41}" srcOrd="1" destOrd="0" presId="urn:microsoft.com/office/officeart/2005/8/layout/pList2"/>
    <dgm:cxn modelId="{BEED7341-7DB7-4161-A2EB-BC7F6648AE22}" type="presParOf" srcId="{89AE89E6-3933-4411-AF69-A78CD187D4B2}" destId="{50A7F12D-9E38-44F9-B6ED-B903EADB001A}" srcOrd="2" destOrd="0" presId="urn:microsoft.com/office/officeart/2005/8/layout/pList2"/>
    <dgm:cxn modelId="{5730C99A-5BE1-4FA7-907F-01E58C4F3DF7}" type="presParOf" srcId="{0E2647B0-A5CC-46FE-9353-E1B290CC45A3}" destId="{2DBDA3C4-F82E-4F81-8798-8AE84C50EE24}" srcOrd="5" destOrd="0" presId="urn:microsoft.com/office/officeart/2005/8/layout/pList2"/>
    <dgm:cxn modelId="{9B50993D-221E-4969-97E6-41777E3FFF5E}" type="presParOf" srcId="{0E2647B0-A5CC-46FE-9353-E1B290CC45A3}" destId="{C36A036C-0EF5-4D5C-95DD-983D08976918}" srcOrd="6" destOrd="0" presId="urn:microsoft.com/office/officeart/2005/8/layout/pList2"/>
    <dgm:cxn modelId="{8C8EB96A-8102-49C1-9054-141ACB3A31F2}" type="presParOf" srcId="{C36A036C-0EF5-4D5C-95DD-983D08976918}" destId="{1051ED80-6088-4DF2-A2B8-158367961D9E}" srcOrd="0" destOrd="0" presId="urn:microsoft.com/office/officeart/2005/8/layout/pList2"/>
    <dgm:cxn modelId="{3E5C1996-371F-41A2-94D1-FF836ECC1D10}" type="presParOf" srcId="{C36A036C-0EF5-4D5C-95DD-983D08976918}" destId="{4250CB12-0AA8-4797-990D-948E714CCF67}" srcOrd="1" destOrd="0" presId="urn:microsoft.com/office/officeart/2005/8/layout/pList2"/>
    <dgm:cxn modelId="{39EA2079-DE86-4B76-90CA-1E11AADF7A19}" type="presParOf" srcId="{C36A036C-0EF5-4D5C-95DD-983D08976918}" destId="{5F9C4430-8709-4D5B-B8A8-87F1F8C16BB8}" srcOrd="2" destOrd="0" presId="urn:microsoft.com/office/officeart/2005/8/layout/pList2"/>
    <dgm:cxn modelId="{20BFFE34-34C8-4EF7-B848-AF94A5B7FDEE}" type="presParOf" srcId="{0E2647B0-A5CC-46FE-9353-E1B290CC45A3}" destId="{71FA0516-A878-4E0C-98C4-0684D4843522}" srcOrd="7" destOrd="0" presId="urn:microsoft.com/office/officeart/2005/8/layout/pList2"/>
    <dgm:cxn modelId="{ECF1B4FB-33CC-4F48-BC8A-1F17414C579C}" type="presParOf" srcId="{0E2647B0-A5CC-46FE-9353-E1B290CC45A3}" destId="{E7CD4C9F-5DFC-46E7-BA2C-888F036102C2}" srcOrd="8" destOrd="0" presId="urn:microsoft.com/office/officeart/2005/8/layout/pList2"/>
    <dgm:cxn modelId="{C7A92EB2-6271-4F81-89D9-B051930CB04C}" type="presParOf" srcId="{E7CD4C9F-5DFC-46E7-BA2C-888F036102C2}" destId="{903380BB-38B6-404C-886D-1CF833243526}" srcOrd="0" destOrd="0" presId="urn:microsoft.com/office/officeart/2005/8/layout/pList2"/>
    <dgm:cxn modelId="{09F17967-1792-4D6D-9096-B8A7E5638B9A}" type="presParOf" srcId="{E7CD4C9F-5DFC-46E7-BA2C-888F036102C2}" destId="{7421C039-A3AA-4BB4-B547-86F447C099D5}" srcOrd="1" destOrd="0" presId="urn:microsoft.com/office/officeart/2005/8/layout/pList2"/>
    <dgm:cxn modelId="{D25FDFB7-E840-4B26-B45B-D4468C790ADF}" type="presParOf" srcId="{E7CD4C9F-5DFC-46E7-BA2C-888F036102C2}" destId="{438D7B8D-7949-44D9-B34E-6FF5B0B7303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102BD-6F8D-49A6-81C9-FAB442F54BDF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5602F2AD-EFA1-444C-826F-0E7D5AD617D1}">
      <dgm:prSet phldrT="[Texto]"/>
      <dgm:spPr/>
      <dgm:t>
        <a:bodyPr/>
        <a:lstStyle/>
        <a:p>
          <a:r>
            <a:rPr lang="es-ES" dirty="0"/>
            <a:t>Política minera </a:t>
          </a:r>
          <a:endParaRPr lang="es-PE" dirty="0"/>
        </a:p>
      </dgm:t>
    </dgm:pt>
    <dgm:pt modelId="{20041461-81AB-49E3-A196-587024DB1D41}" type="parTrans" cxnId="{742A1B68-95A7-4063-B6AB-040F36A2E0E7}">
      <dgm:prSet/>
      <dgm:spPr/>
      <dgm:t>
        <a:bodyPr/>
        <a:lstStyle/>
        <a:p>
          <a:endParaRPr lang="es-PE"/>
        </a:p>
      </dgm:t>
    </dgm:pt>
    <dgm:pt modelId="{618609D7-9F35-4C12-90DD-5F8F5FF15A05}" type="sibTrans" cxnId="{742A1B68-95A7-4063-B6AB-040F36A2E0E7}">
      <dgm:prSet/>
      <dgm:spPr/>
      <dgm:t>
        <a:bodyPr/>
        <a:lstStyle/>
        <a:p>
          <a:endParaRPr lang="es-PE"/>
        </a:p>
      </dgm:t>
    </dgm:pt>
    <dgm:pt modelId="{D913EDFE-F793-4AAC-AA6B-CF1B98D7C6CE}">
      <dgm:prSet phldrT="[Texto]" custT="1"/>
      <dgm:spPr/>
      <dgm:t>
        <a:bodyPr/>
        <a:lstStyle/>
        <a:p>
          <a:r>
            <a:rPr lang="es-ES" sz="1400" dirty="0"/>
            <a:t>Impacto en el desarrollo nacional.</a:t>
          </a:r>
          <a:endParaRPr lang="es-PE" sz="1400" dirty="0"/>
        </a:p>
      </dgm:t>
    </dgm:pt>
    <dgm:pt modelId="{17C49F22-C26C-4999-BF73-078722CF3ED9}" type="parTrans" cxnId="{F316EBA7-FD0F-49DB-91CE-3CD5E2175521}">
      <dgm:prSet/>
      <dgm:spPr/>
      <dgm:t>
        <a:bodyPr/>
        <a:lstStyle/>
        <a:p>
          <a:endParaRPr lang="es-PE"/>
        </a:p>
      </dgm:t>
    </dgm:pt>
    <dgm:pt modelId="{9BA43218-1F72-4793-9F90-8C66FA8DA8AB}" type="sibTrans" cxnId="{F316EBA7-FD0F-49DB-91CE-3CD5E2175521}">
      <dgm:prSet/>
      <dgm:spPr/>
      <dgm:t>
        <a:bodyPr/>
        <a:lstStyle/>
        <a:p>
          <a:endParaRPr lang="es-PE"/>
        </a:p>
      </dgm:t>
    </dgm:pt>
    <dgm:pt modelId="{CD7FD977-CCC1-49B6-AE1D-7012FEFCA249}">
      <dgm:prSet phldrT="[Texto]"/>
      <dgm:spPr/>
      <dgm:t>
        <a:bodyPr/>
        <a:lstStyle/>
        <a:p>
          <a:r>
            <a:rPr lang="es-ES" dirty="0"/>
            <a:t>Reservas Minerales.</a:t>
          </a:r>
          <a:endParaRPr lang="es-PE" dirty="0"/>
        </a:p>
      </dgm:t>
    </dgm:pt>
    <dgm:pt modelId="{01BA9887-F1CE-4226-8778-D27C31916F88}" type="parTrans" cxnId="{973D783B-0935-4652-89FC-3E44BC1D3316}">
      <dgm:prSet/>
      <dgm:spPr/>
      <dgm:t>
        <a:bodyPr/>
        <a:lstStyle/>
        <a:p>
          <a:endParaRPr lang="es-PE"/>
        </a:p>
      </dgm:t>
    </dgm:pt>
    <dgm:pt modelId="{D549D787-5270-4F56-A584-78FFE5AABCFD}" type="sibTrans" cxnId="{973D783B-0935-4652-89FC-3E44BC1D3316}">
      <dgm:prSet/>
      <dgm:spPr/>
      <dgm:t>
        <a:bodyPr/>
        <a:lstStyle/>
        <a:p>
          <a:endParaRPr lang="es-PE"/>
        </a:p>
      </dgm:t>
    </dgm:pt>
    <dgm:pt modelId="{47558D1A-0DEA-441A-B3D0-7AD9892D2CAF}">
      <dgm:prSet phldrT="[Texto]" custT="1"/>
      <dgm:spPr/>
      <dgm:t>
        <a:bodyPr/>
        <a:lstStyle/>
        <a:p>
          <a:r>
            <a:rPr lang="es-ES" sz="1400" dirty="0"/>
            <a:t>Impacto  en las poblaciones locales.</a:t>
          </a:r>
          <a:endParaRPr lang="es-PE" sz="1400" dirty="0"/>
        </a:p>
      </dgm:t>
    </dgm:pt>
    <dgm:pt modelId="{D1C3BE2B-5FDC-4EE7-A72A-BB21C76AA37E}" type="parTrans" cxnId="{F42F2608-2A8B-4BEE-857D-2B3FEE73E04D}">
      <dgm:prSet/>
      <dgm:spPr/>
      <dgm:t>
        <a:bodyPr/>
        <a:lstStyle/>
        <a:p>
          <a:endParaRPr lang="es-PE"/>
        </a:p>
      </dgm:t>
    </dgm:pt>
    <dgm:pt modelId="{C6253F91-1219-4BE7-BD3C-5CD860E5106D}" type="sibTrans" cxnId="{F42F2608-2A8B-4BEE-857D-2B3FEE73E04D}">
      <dgm:prSet/>
      <dgm:spPr/>
      <dgm:t>
        <a:bodyPr/>
        <a:lstStyle/>
        <a:p>
          <a:endParaRPr lang="es-PE"/>
        </a:p>
      </dgm:t>
    </dgm:pt>
    <dgm:pt modelId="{F187FC20-0AAD-4A53-B3F0-5664844DE614}">
      <dgm:prSet phldrT="[Texto]" custT="1"/>
      <dgm:spPr/>
      <dgm:t>
        <a:bodyPr/>
        <a:lstStyle/>
        <a:p>
          <a:r>
            <a:rPr lang="es-ES" sz="1400" dirty="0"/>
            <a:t>Comercio Internacional.</a:t>
          </a:r>
          <a:endParaRPr lang="es-PE" sz="1400" dirty="0"/>
        </a:p>
      </dgm:t>
    </dgm:pt>
    <dgm:pt modelId="{C83313E2-31A7-4DA4-8E68-F120FCC2E652}" type="parTrans" cxnId="{21F0AB69-34FD-4DF9-8394-A0D0B45EAB68}">
      <dgm:prSet/>
      <dgm:spPr/>
      <dgm:t>
        <a:bodyPr/>
        <a:lstStyle/>
        <a:p>
          <a:endParaRPr lang="es-PE"/>
        </a:p>
      </dgm:t>
    </dgm:pt>
    <dgm:pt modelId="{CED89E02-CBDE-451F-A2E2-7F16D2616F2C}" type="sibTrans" cxnId="{21F0AB69-34FD-4DF9-8394-A0D0B45EAB68}">
      <dgm:prSet/>
      <dgm:spPr/>
      <dgm:t>
        <a:bodyPr/>
        <a:lstStyle/>
        <a:p>
          <a:endParaRPr lang="es-PE"/>
        </a:p>
      </dgm:t>
    </dgm:pt>
    <dgm:pt modelId="{B448FFB7-A7CF-422A-BB34-89F5E1D31B50}">
      <dgm:prSet phldrT="[Texto]" custT="1"/>
      <dgm:spPr/>
      <dgm:t>
        <a:bodyPr/>
        <a:lstStyle/>
        <a:p>
          <a:r>
            <a:rPr lang="es-ES" sz="1400" dirty="0"/>
            <a:t>Impacto en el medio ambiente.</a:t>
          </a:r>
          <a:endParaRPr lang="es-PE" sz="1400" dirty="0"/>
        </a:p>
      </dgm:t>
    </dgm:pt>
    <dgm:pt modelId="{1C4107CC-A0D1-4387-8BF8-D82FD3143C98}" type="parTrans" cxnId="{9FEFFA2F-9FCC-4CA4-B6E4-113E37F30A69}">
      <dgm:prSet/>
      <dgm:spPr/>
      <dgm:t>
        <a:bodyPr/>
        <a:lstStyle/>
        <a:p>
          <a:endParaRPr lang="es-PE"/>
        </a:p>
      </dgm:t>
    </dgm:pt>
    <dgm:pt modelId="{5B88EFB0-41CF-4E4D-8F55-476A078F87AE}" type="sibTrans" cxnId="{9FEFFA2F-9FCC-4CA4-B6E4-113E37F30A69}">
      <dgm:prSet/>
      <dgm:spPr/>
      <dgm:t>
        <a:bodyPr/>
        <a:lstStyle/>
        <a:p>
          <a:endParaRPr lang="es-PE"/>
        </a:p>
      </dgm:t>
    </dgm:pt>
    <dgm:pt modelId="{3793F07E-5FEA-4A92-8361-DDAB010A358E}" type="pres">
      <dgm:prSet presAssocID="{1D2102BD-6F8D-49A6-81C9-FAB442F54BD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E46CB0-31CB-43A3-A9C1-28358853348C}" type="pres">
      <dgm:prSet presAssocID="{5602F2AD-EFA1-444C-826F-0E7D5AD617D1}" presName="centerShape" presStyleLbl="node0" presStyleIdx="0" presStyleCnt="1"/>
      <dgm:spPr/>
    </dgm:pt>
    <dgm:pt modelId="{AE25E1BA-976C-487C-A5B4-9E97770DF2E0}" type="pres">
      <dgm:prSet presAssocID="{D913EDFE-F793-4AAC-AA6B-CF1B98D7C6CE}" presName="node" presStyleLbl="node1" presStyleIdx="0" presStyleCnt="5">
        <dgm:presLayoutVars>
          <dgm:bulletEnabled val="1"/>
        </dgm:presLayoutVars>
      </dgm:prSet>
      <dgm:spPr/>
    </dgm:pt>
    <dgm:pt modelId="{94EB860C-A75E-47AE-A5C4-F225F8CF5F84}" type="pres">
      <dgm:prSet presAssocID="{D913EDFE-F793-4AAC-AA6B-CF1B98D7C6CE}" presName="dummy" presStyleCnt="0"/>
      <dgm:spPr/>
    </dgm:pt>
    <dgm:pt modelId="{EDB53211-E87B-4F36-80A5-AE9DBAE59355}" type="pres">
      <dgm:prSet presAssocID="{9BA43218-1F72-4793-9F90-8C66FA8DA8AB}" presName="sibTrans" presStyleLbl="sibTrans2D1" presStyleIdx="0" presStyleCnt="5"/>
      <dgm:spPr/>
    </dgm:pt>
    <dgm:pt modelId="{B11A7CF2-AEED-4BF4-B7BA-9A804DBA7E8D}" type="pres">
      <dgm:prSet presAssocID="{CD7FD977-CCC1-49B6-AE1D-7012FEFCA249}" presName="node" presStyleLbl="node1" presStyleIdx="1" presStyleCnt="5">
        <dgm:presLayoutVars>
          <dgm:bulletEnabled val="1"/>
        </dgm:presLayoutVars>
      </dgm:prSet>
      <dgm:spPr/>
    </dgm:pt>
    <dgm:pt modelId="{077FA2CA-E7B6-4249-BFC5-AB316649A681}" type="pres">
      <dgm:prSet presAssocID="{CD7FD977-CCC1-49B6-AE1D-7012FEFCA249}" presName="dummy" presStyleCnt="0"/>
      <dgm:spPr/>
    </dgm:pt>
    <dgm:pt modelId="{007BEA5E-F98C-4EDA-9515-DE545356B11D}" type="pres">
      <dgm:prSet presAssocID="{D549D787-5270-4F56-A584-78FFE5AABCFD}" presName="sibTrans" presStyleLbl="sibTrans2D1" presStyleIdx="1" presStyleCnt="5"/>
      <dgm:spPr/>
    </dgm:pt>
    <dgm:pt modelId="{4B33F611-AFA1-4C45-AF9F-568C311F90AF}" type="pres">
      <dgm:prSet presAssocID="{47558D1A-0DEA-441A-B3D0-7AD9892D2CAF}" presName="node" presStyleLbl="node1" presStyleIdx="2" presStyleCnt="5">
        <dgm:presLayoutVars>
          <dgm:bulletEnabled val="1"/>
        </dgm:presLayoutVars>
      </dgm:prSet>
      <dgm:spPr/>
    </dgm:pt>
    <dgm:pt modelId="{86F81CB0-B14A-4C9A-89EC-BDFE40D9B53F}" type="pres">
      <dgm:prSet presAssocID="{47558D1A-0DEA-441A-B3D0-7AD9892D2CAF}" presName="dummy" presStyleCnt="0"/>
      <dgm:spPr/>
    </dgm:pt>
    <dgm:pt modelId="{49B04F3E-D501-420A-92CF-7FDA32A6616C}" type="pres">
      <dgm:prSet presAssocID="{C6253F91-1219-4BE7-BD3C-5CD860E5106D}" presName="sibTrans" presStyleLbl="sibTrans2D1" presStyleIdx="2" presStyleCnt="5"/>
      <dgm:spPr/>
    </dgm:pt>
    <dgm:pt modelId="{96C7148E-CB3C-4FFA-B91B-213AB70C214D}" type="pres">
      <dgm:prSet presAssocID="{F187FC20-0AAD-4A53-B3F0-5664844DE614}" presName="node" presStyleLbl="node1" presStyleIdx="3" presStyleCnt="5">
        <dgm:presLayoutVars>
          <dgm:bulletEnabled val="1"/>
        </dgm:presLayoutVars>
      </dgm:prSet>
      <dgm:spPr/>
    </dgm:pt>
    <dgm:pt modelId="{199C0C88-110D-4CE6-80D4-4770539FA5C1}" type="pres">
      <dgm:prSet presAssocID="{F187FC20-0AAD-4A53-B3F0-5664844DE614}" presName="dummy" presStyleCnt="0"/>
      <dgm:spPr/>
    </dgm:pt>
    <dgm:pt modelId="{FAF16323-0F18-4C59-BF10-607520BF65D3}" type="pres">
      <dgm:prSet presAssocID="{CED89E02-CBDE-451F-A2E2-7F16D2616F2C}" presName="sibTrans" presStyleLbl="sibTrans2D1" presStyleIdx="3" presStyleCnt="5"/>
      <dgm:spPr/>
    </dgm:pt>
    <dgm:pt modelId="{EA7A0AA2-2184-40EA-A143-6D72589E0B9F}" type="pres">
      <dgm:prSet presAssocID="{B448FFB7-A7CF-422A-BB34-89F5E1D31B50}" presName="node" presStyleLbl="node1" presStyleIdx="4" presStyleCnt="5">
        <dgm:presLayoutVars>
          <dgm:bulletEnabled val="1"/>
        </dgm:presLayoutVars>
      </dgm:prSet>
      <dgm:spPr/>
    </dgm:pt>
    <dgm:pt modelId="{38B1A6AD-EB2B-478D-846E-7161807C9866}" type="pres">
      <dgm:prSet presAssocID="{B448FFB7-A7CF-422A-BB34-89F5E1D31B50}" presName="dummy" presStyleCnt="0"/>
      <dgm:spPr/>
    </dgm:pt>
    <dgm:pt modelId="{787116BC-4D52-48B6-9087-03B5B3D92762}" type="pres">
      <dgm:prSet presAssocID="{5B88EFB0-41CF-4E4D-8F55-476A078F87AE}" presName="sibTrans" presStyleLbl="sibTrans2D1" presStyleIdx="4" presStyleCnt="5"/>
      <dgm:spPr/>
    </dgm:pt>
  </dgm:ptLst>
  <dgm:cxnLst>
    <dgm:cxn modelId="{66614106-FD9D-4D36-8B0C-49DE50EF3D2E}" type="presOf" srcId="{C6253F91-1219-4BE7-BD3C-5CD860E5106D}" destId="{49B04F3E-D501-420A-92CF-7FDA32A6616C}" srcOrd="0" destOrd="0" presId="urn:microsoft.com/office/officeart/2005/8/layout/radial6"/>
    <dgm:cxn modelId="{F42F2608-2A8B-4BEE-857D-2B3FEE73E04D}" srcId="{5602F2AD-EFA1-444C-826F-0E7D5AD617D1}" destId="{47558D1A-0DEA-441A-B3D0-7AD9892D2CAF}" srcOrd="2" destOrd="0" parTransId="{D1C3BE2B-5FDC-4EE7-A72A-BB21C76AA37E}" sibTransId="{C6253F91-1219-4BE7-BD3C-5CD860E5106D}"/>
    <dgm:cxn modelId="{9571AB29-D352-4676-A1C9-338479326EDF}" type="presOf" srcId="{CED89E02-CBDE-451F-A2E2-7F16D2616F2C}" destId="{FAF16323-0F18-4C59-BF10-607520BF65D3}" srcOrd="0" destOrd="0" presId="urn:microsoft.com/office/officeart/2005/8/layout/radial6"/>
    <dgm:cxn modelId="{9FEFFA2F-9FCC-4CA4-B6E4-113E37F30A69}" srcId="{5602F2AD-EFA1-444C-826F-0E7D5AD617D1}" destId="{B448FFB7-A7CF-422A-BB34-89F5E1D31B50}" srcOrd="4" destOrd="0" parTransId="{1C4107CC-A0D1-4387-8BF8-D82FD3143C98}" sibTransId="{5B88EFB0-41CF-4E4D-8F55-476A078F87AE}"/>
    <dgm:cxn modelId="{6C312333-8670-4560-854F-DCB3AA33AB9F}" type="presOf" srcId="{9BA43218-1F72-4793-9F90-8C66FA8DA8AB}" destId="{EDB53211-E87B-4F36-80A5-AE9DBAE59355}" srcOrd="0" destOrd="0" presId="urn:microsoft.com/office/officeart/2005/8/layout/radial6"/>
    <dgm:cxn modelId="{973D783B-0935-4652-89FC-3E44BC1D3316}" srcId="{5602F2AD-EFA1-444C-826F-0E7D5AD617D1}" destId="{CD7FD977-CCC1-49B6-AE1D-7012FEFCA249}" srcOrd="1" destOrd="0" parTransId="{01BA9887-F1CE-4226-8778-D27C31916F88}" sibTransId="{D549D787-5270-4F56-A584-78FFE5AABCFD}"/>
    <dgm:cxn modelId="{CFD87244-3302-4A18-AC67-5D3CDA718E43}" type="presOf" srcId="{CD7FD977-CCC1-49B6-AE1D-7012FEFCA249}" destId="{B11A7CF2-AEED-4BF4-B7BA-9A804DBA7E8D}" srcOrd="0" destOrd="0" presId="urn:microsoft.com/office/officeart/2005/8/layout/radial6"/>
    <dgm:cxn modelId="{742A1B68-95A7-4063-B6AB-040F36A2E0E7}" srcId="{1D2102BD-6F8D-49A6-81C9-FAB442F54BDF}" destId="{5602F2AD-EFA1-444C-826F-0E7D5AD617D1}" srcOrd="0" destOrd="0" parTransId="{20041461-81AB-49E3-A196-587024DB1D41}" sibTransId="{618609D7-9F35-4C12-90DD-5F8F5FF15A05}"/>
    <dgm:cxn modelId="{21F0AB69-34FD-4DF9-8394-A0D0B45EAB68}" srcId="{5602F2AD-EFA1-444C-826F-0E7D5AD617D1}" destId="{F187FC20-0AAD-4A53-B3F0-5664844DE614}" srcOrd="3" destOrd="0" parTransId="{C83313E2-31A7-4DA4-8E68-F120FCC2E652}" sibTransId="{CED89E02-CBDE-451F-A2E2-7F16D2616F2C}"/>
    <dgm:cxn modelId="{B40D097A-AB02-49BF-B00D-81CB7645B189}" type="presOf" srcId="{1D2102BD-6F8D-49A6-81C9-FAB442F54BDF}" destId="{3793F07E-5FEA-4A92-8361-DDAB010A358E}" srcOrd="0" destOrd="0" presId="urn:microsoft.com/office/officeart/2005/8/layout/radial6"/>
    <dgm:cxn modelId="{BC003C7C-743E-4986-BA61-025D91188469}" type="presOf" srcId="{5B88EFB0-41CF-4E4D-8F55-476A078F87AE}" destId="{787116BC-4D52-48B6-9087-03B5B3D92762}" srcOrd="0" destOrd="0" presId="urn:microsoft.com/office/officeart/2005/8/layout/radial6"/>
    <dgm:cxn modelId="{96CEB285-107E-4D40-8680-FB6B9A237594}" type="presOf" srcId="{B448FFB7-A7CF-422A-BB34-89F5E1D31B50}" destId="{EA7A0AA2-2184-40EA-A143-6D72589E0B9F}" srcOrd="0" destOrd="0" presId="urn:microsoft.com/office/officeart/2005/8/layout/radial6"/>
    <dgm:cxn modelId="{35F52A97-34F2-4F1A-A1AB-04E04818A469}" type="presOf" srcId="{5602F2AD-EFA1-444C-826F-0E7D5AD617D1}" destId="{26E46CB0-31CB-43A3-A9C1-28358853348C}" srcOrd="0" destOrd="0" presId="urn:microsoft.com/office/officeart/2005/8/layout/radial6"/>
    <dgm:cxn modelId="{D7F117A3-6DB3-4499-9E1B-29EF41DDC621}" type="presOf" srcId="{D913EDFE-F793-4AAC-AA6B-CF1B98D7C6CE}" destId="{AE25E1BA-976C-487C-A5B4-9E97770DF2E0}" srcOrd="0" destOrd="0" presId="urn:microsoft.com/office/officeart/2005/8/layout/radial6"/>
    <dgm:cxn modelId="{2AC0E9A3-767B-410E-83D4-9FE496377B51}" type="presOf" srcId="{D549D787-5270-4F56-A584-78FFE5AABCFD}" destId="{007BEA5E-F98C-4EDA-9515-DE545356B11D}" srcOrd="0" destOrd="0" presId="urn:microsoft.com/office/officeart/2005/8/layout/radial6"/>
    <dgm:cxn modelId="{0CA256A4-BB3F-4A35-919D-773D845B2F44}" type="presOf" srcId="{F187FC20-0AAD-4A53-B3F0-5664844DE614}" destId="{96C7148E-CB3C-4FFA-B91B-213AB70C214D}" srcOrd="0" destOrd="0" presId="urn:microsoft.com/office/officeart/2005/8/layout/radial6"/>
    <dgm:cxn modelId="{F316EBA7-FD0F-49DB-91CE-3CD5E2175521}" srcId="{5602F2AD-EFA1-444C-826F-0E7D5AD617D1}" destId="{D913EDFE-F793-4AAC-AA6B-CF1B98D7C6CE}" srcOrd="0" destOrd="0" parTransId="{17C49F22-C26C-4999-BF73-078722CF3ED9}" sibTransId="{9BA43218-1F72-4793-9F90-8C66FA8DA8AB}"/>
    <dgm:cxn modelId="{B59090E2-3611-41FE-B0E6-464D09E1B752}" type="presOf" srcId="{47558D1A-0DEA-441A-B3D0-7AD9892D2CAF}" destId="{4B33F611-AFA1-4C45-AF9F-568C311F90AF}" srcOrd="0" destOrd="0" presId="urn:microsoft.com/office/officeart/2005/8/layout/radial6"/>
    <dgm:cxn modelId="{2E5F3E34-D5CD-4B35-809C-5D57B25FD0AF}" type="presParOf" srcId="{3793F07E-5FEA-4A92-8361-DDAB010A358E}" destId="{26E46CB0-31CB-43A3-A9C1-28358853348C}" srcOrd="0" destOrd="0" presId="urn:microsoft.com/office/officeart/2005/8/layout/radial6"/>
    <dgm:cxn modelId="{E0274D0C-D877-46AB-A163-61E915A2C417}" type="presParOf" srcId="{3793F07E-5FEA-4A92-8361-DDAB010A358E}" destId="{AE25E1BA-976C-487C-A5B4-9E97770DF2E0}" srcOrd="1" destOrd="0" presId="urn:microsoft.com/office/officeart/2005/8/layout/radial6"/>
    <dgm:cxn modelId="{6267B46B-5510-4363-A196-BDBCDD2E5B28}" type="presParOf" srcId="{3793F07E-5FEA-4A92-8361-DDAB010A358E}" destId="{94EB860C-A75E-47AE-A5C4-F225F8CF5F84}" srcOrd="2" destOrd="0" presId="urn:microsoft.com/office/officeart/2005/8/layout/radial6"/>
    <dgm:cxn modelId="{F4C0A8AA-C1F2-4743-8E3B-BB61FED0CC58}" type="presParOf" srcId="{3793F07E-5FEA-4A92-8361-DDAB010A358E}" destId="{EDB53211-E87B-4F36-80A5-AE9DBAE59355}" srcOrd="3" destOrd="0" presId="urn:microsoft.com/office/officeart/2005/8/layout/radial6"/>
    <dgm:cxn modelId="{3EA54752-60B1-45B2-8527-E0037909330E}" type="presParOf" srcId="{3793F07E-5FEA-4A92-8361-DDAB010A358E}" destId="{B11A7CF2-AEED-4BF4-B7BA-9A804DBA7E8D}" srcOrd="4" destOrd="0" presId="urn:microsoft.com/office/officeart/2005/8/layout/radial6"/>
    <dgm:cxn modelId="{B53A0AAA-C91A-4A9E-B469-459F406F829D}" type="presParOf" srcId="{3793F07E-5FEA-4A92-8361-DDAB010A358E}" destId="{077FA2CA-E7B6-4249-BFC5-AB316649A681}" srcOrd="5" destOrd="0" presId="urn:microsoft.com/office/officeart/2005/8/layout/radial6"/>
    <dgm:cxn modelId="{575247EF-11B7-4823-AED5-7C84B3A2FF74}" type="presParOf" srcId="{3793F07E-5FEA-4A92-8361-DDAB010A358E}" destId="{007BEA5E-F98C-4EDA-9515-DE545356B11D}" srcOrd="6" destOrd="0" presId="urn:microsoft.com/office/officeart/2005/8/layout/radial6"/>
    <dgm:cxn modelId="{83DCCAD0-E0B5-4BC7-8842-B2943CC441D1}" type="presParOf" srcId="{3793F07E-5FEA-4A92-8361-DDAB010A358E}" destId="{4B33F611-AFA1-4C45-AF9F-568C311F90AF}" srcOrd="7" destOrd="0" presId="urn:microsoft.com/office/officeart/2005/8/layout/radial6"/>
    <dgm:cxn modelId="{1E3A5DE0-E5D8-4BEE-BDCC-28F6EA4D0995}" type="presParOf" srcId="{3793F07E-5FEA-4A92-8361-DDAB010A358E}" destId="{86F81CB0-B14A-4C9A-89EC-BDFE40D9B53F}" srcOrd="8" destOrd="0" presId="urn:microsoft.com/office/officeart/2005/8/layout/radial6"/>
    <dgm:cxn modelId="{077410F1-9465-47BF-A766-07F8D00E2DD5}" type="presParOf" srcId="{3793F07E-5FEA-4A92-8361-DDAB010A358E}" destId="{49B04F3E-D501-420A-92CF-7FDA32A6616C}" srcOrd="9" destOrd="0" presId="urn:microsoft.com/office/officeart/2005/8/layout/radial6"/>
    <dgm:cxn modelId="{B1C0BEFB-E263-453C-A998-FCA4B65753CD}" type="presParOf" srcId="{3793F07E-5FEA-4A92-8361-DDAB010A358E}" destId="{96C7148E-CB3C-4FFA-B91B-213AB70C214D}" srcOrd="10" destOrd="0" presId="urn:microsoft.com/office/officeart/2005/8/layout/radial6"/>
    <dgm:cxn modelId="{567862D5-22F8-441D-BD1F-3527955723C7}" type="presParOf" srcId="{3793F07E-5FEA-4A92-8361-DDAB010A358E}" destId="{199C0C88-110D-4CE6-80D4-4770539FA5C1}" srcOrd="11" destOrd="0" presId="urn:microsoft.com/office/officeart/2005/8/layout/radial6"/>
    <dgm:cxn modelId="{B6F72239-4E6B-42AB-B25A-AFA0B87948CA}" type="presParOf" srcId="{3793F07E-5FEA-4A92-8361-DDAB010A358E}" destId="{FAF16323-0F18-4C59-BF10-607520BF65D3}" srcOrd="12" destOrd="0" presId="urn:microsoft.com/office/officeart/2005/8/layout/radial6"/>
    <dgm:cxn modelId="{3EAFB3B8-0C5C-4430-B0DA-9EF1E555D773}" type="presParOf" srcId="{3793F07E-5FEA-4A92-8361-DDAB010A358E}" destId="{EA7A0AA2-2184-40EA-A143-6D72589E0B9F}" srcOrd="13" destOrd="0" presId="urn:microsoft.com/office/officeart/2005/8/layout/radial6"/>
    <dgm:cxn modelId="{212E279C-B78B-4B49-9DEE-AE4F9CCE21AB}" type="presParOf" srcId="{3793F07E-5FEA-4A92-8361-DDAB010A358E}" destId="{38B1A6AD-EB2B-478D-846E-7161807C9866}" srcOrd="14" destOrd="0" presId="urn:microsoft.com/office/officeart/2005/8/layout/radial6"/>
    <dgm:cxn modelId="{3B3FE79B-3CC0-467D-BC4F-00D2871BB966}" type="presParOf" srcId="{3793F07E-5FEA-4A92-8361-DDAB010A358E}" destId="{787116BC-4D52-48B6-9087-03B5B3D9276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CB9B9-9375-468C-B74B-0ABEC60FF95F}">
      <dsp:nvSpPr>
        <dsp:cNvPr id="0" name=""/>
        <dsp:cNvSpPr/>
      </dsp:nvSpPr>
      <dsp:spPr>
        <a:xfrm>
          <a:off x="0" y="376301"/>
          <a:ext cx="11501177" cy="1083206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E24C75-CC81-4606-959F-BD8C5B4FC881}">
      <dsp:nvSpPr>
        <dsp:cNvPr id="0" name=""/>
        <dsp:cNvSpPr/>
      </dsp:nvSpPr>
      <dsp:spPr>
        <a:xfrm>
          <a:off x="813904" y="510264"/>
          <a:ext cx="1078936" cy="9000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1C2CB-E4AC-4B08-A81E-4CDD34903B16}">
      <dsp:nvSpPr>
        <dsp:cNvPr id="0" name=""/>
        <dsp:cNvSpPr/>
      </dsp:nvSpPr>
      <dsp:spPr>
        <a:xfrm rot="10800000">
          <a:off x="354005" y="1782014"/>
          <a:ext cx="1998734" cy="32400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¿Genera desarrollo económico?</a:t>
          </a:r>
          <a:endParaRPr lang="es-P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 Cómo lo hace?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¿En qué país la minería genera más desarrollo?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¿Qué deberíamos hacer en el futuro?  </a:t>
          </a:r>
          <a:endParaRPr lang="es-PE" sz="1600" kern="1200" dirty="0"/>
        </a:p>
      </dsp:txBody>
      <dsp:txXfrm rot="10800000">
        <a:off x="415473" y="1782014"/>
        <a:ext cx="1875798" cy="3178535"/>
      </dsp:txXfrm>
    </dsp:sp>
    <dsp:sp modelId="{45A51301-90A3-4F81-8CA7-2F1775055CB4}">
      <dsp:nvSpPr>
        <dsp:cNvPr id="0" name=""/>
        <dsp:cNvSpPr/>
      </dsp:nvSpPr>
      <dsp:spPr>
        <a:xfrm>
          <a:off x="3012512" y="510264"/>
          <a:ext cx="1078936" cy="9000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8AED3-D5EA-40EB-A93F-6D10CBD597C6}">
      <dsp:nvSpPr>
        <dsp:cNvPr id="0" name=""/>
        <dsp:cNvSpPr/>
      </dsp:nvSpPr>
      <dsp:spPr>
        <a:xfrm rot="10800000">
          <a:off x="2552613" y="1782014"/>
          <a:ext cx="1998734" cy="32400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¿Aporta al crecimiento económico?</a:t>
          </a:r>
          <a:endParaRPr lang="es-P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¿De qué manera aporta al crecimiento económico?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¿Qué debería hacerse para aumentar ese aporte?</a:t>
          </a:r>
          <a:endParaRPr lang="es-PE" sz="1600" kern="1200" dirty="0"/>
        </a:p>
      </dsp:txBody>
      <dsp:txXfrm rot="10800000">
        <a:off x="2614081" y="1782014"/>
        <a:ext cx="1875798" cy="3178535"/>
      </dsp:txXfrm>
    </dsp:sp>
    <dsp:sp modelId="{50A7F12D-9E38-44F9-B6ED-B903EADB001A}">
      <dsp:nvSpPr>
        <dsp:cNvPr id="0" name=""/>
        <dsp:cNvSpPr/>
      </dsp:nvSpPr>
      <dsp:spPr>
        <a:xfrm>
          <a:off x="5211120" y="510264"/>
          <a:ext cx="1078936" cy="9000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EF001-213A-4538-877A-5966A54C360E}">
      <dsp:nvSpPr>
        <dsp:cNvPr id="0" name=""/>
        <dsp:cNvSpPr/>
      </dsp:nvSpPr>
      <dsp:spPr>
        <a:xfrm rot="10800000">
          <a:off x="4751221" y="1782014"/>
          <a:ext cx="1998734" cy="32400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¿Es una fuente de Divisas?</a:t>
          </a:r>
          <a:endParaRPr lang="es-P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¿Cómo logra generar divisas?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¿Qué país es el que genera más divisas a causa de la actividad minera?</a:t>
          </a:r>
          <a:endParaRPr lang="es-PE" sz="1600" kern="1200" dirty="0"/>
        </a:p>
      </dsp:txBody>
      <dsp:txXfrm rot="10800000">
        <a:off x="4812689" y="1782014"/>
        <a:ext cx="1875798" cy="3178535"/>
      </dsp:txXfrm>
    </dsp:sp>
    <dsp:sp modelId="{5F9C4430-8709-4D5B-B8A8-87F1F8C16BB8}">
      <dsp:nvSpPr>
        <dsp:cNvPr id="0" name=""/>
        <dsp:cNvSpPr/>
      </dsp:nvSpPr>
      <dsp:spPr>
        <a:xfrm>
          <a:off x="7409727" y="510264"/>
          <a:ext cx="1078936" cy="9000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1ED80-6088-4DF2-A2B8-158367961D9E}">
      <dsp:nvSpPr>
        <dsp:cNvPr id="0" name=""/>
        <dsp:cNvSpPr/>
      </dsp:nvSpPr>
      <dsp:spPr>
        <a:xfrm rot="10800000">
          <a:off x="6949829" y="1782014"/>
          <a:ext cx="1998734" cy="32400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¿Es una fuente de ahorro?</a:t>
          </a:r>
          <a:endParaRPr lang="es-P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¿Cómo se genera esa fuente de ahorro? 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¿Cuáles son las fuentes de ahorro de un país en la actualidad?</a:t>
          </a:r>
          <a:endParaRPr lang="es-P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¿El Perú tiene fuentes de ahorro?</a:t>
          </a:r>
          <a:endParaRPr lang="es-PE" sz="1600" kern="1200" dirty="0"/>
        </a:p>
      </dsp:txBody>
      <dsp:txXfrm rot="10800000">
        <a:off x="7011297" y="1782014"/>
        <a:ext cx="1875798" cy="3178535"/>
      </dsp:txXfrm>
    </dsp:sp>
    <dsp:sp modelId="{438D7B8D-7949-44D9-B34E-6FF5B0B7303A}">
      <dsp:nvSpPr>
        <dsp:cNvPr id="0" name=""/>
        <dsp:cNvSpPr/>
      </dsp:nvSpPr>
      <dsp:spPr>
        <a:xfrm>
          <a:off x="9608335" y="510264"/>
          <a:ext cx="1078936" cy="90000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380BB-38B6-404C-886D-1CF833243526}">
      <dsp:nvSpPr>
        <dsp:cNvPr id="0" name=""/>
        <dsp:cNvSpPr/>
      </dsp:nvSpPr>
      <dsp:spPr>
        <a:xfrm rot="10800000">
          <a:off x="9148436" y="1782014"/>
          <a:ext cx="1998734" cy="3240003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¿Genera desarrollo industrial?</a:t>
          </a:r>
          <a:endParaRPr lang="es-PE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¿Cómo debería generar desarrollo industrial la minería en la esfera local, regional y nacional?</a:t>
          </a:r>
          <a:endParaRPr lang="es-PE" sz="1600" kern="1200" dirty="0"/>
        </a:p>
      </dsp:txBody>
      <dsp:txXfrm rot="10800000">
        <a:off x="9209904" y="1782014"/>
        <a:ext cx="1875798" cy="3178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116BC-4D52-48B6-9087-03B5B3D92762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16323-0F18-4C59-BF10-607520BF65D3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04F3E-D501-420A-92CF-7FDA32A6616C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BEA5E-F98C-4EDA-9515-DE545356B11D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3211-E87B-4F36-80A5-AE9DBAE59355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46CB0-31CB-43A3-A9C1-28358853348C}">
      <dsp:nvSpPr>
        <dsp:cNvPr id="0" name=""/>
        <dsp:cNvSpPr/>
      </dsp:nvSpPr>
      <dsp:spPr>
        <a:xfrm>
          <a:off x="4433701" y="1502967"/>
          <a:ext cx="1648197" cy="1648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Política minera </a:t>
          </a:r>
          <a:endParaRPr lang="es-PE" sz="2900" kern="1200" dirty="0"/>
        </a:p>
      </dsp:txBody>
      <dsp:txXfrm>
        <a:off x="4675074" y="1744340"/>
        <a:ext cx="1165451" cy="1165451"/>
      </dsp:txXfrm>
    </dsp:sp>
    <dsp:sp modelId="{AE25E1BA-976C-487C-A5B4-9E97770DF2E0}">
      <dsp:nvSpPr>
        <dsp:cNvPr id="0" name=""/>
        <dsp:cNvSpPr/>
      </dsp:nvSpPr>
      <dsp:spPr>
        <a:xfrm>
          <a:off x="4680931" y="44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Impacto en el desarrollo nacional.</a:t>
          </a:r>
          <a:endParaRPr lang="es-PE" sz="1400" kern="1200" dirty="0"/>
        </a:p>
      </dsp:txBody>
      <dsp:txXfrm>
        <a:off x="4849892" y="169404"/>
        <a:ext cx="815815" cy="815815"/>
      </dsp:txXfrm>
    </dsp:sp>
    <dsp:sp modelId="{B11A7CF2-AEED-4BF4-B7BA-9A804DBA7E8D}">
      <dsp:nvSpPr>
        <dsp:cNvPr id="0" name=""/>
        <dsp:cNvSpPr/>
      </dsp:nvSpPr>
      <dsp:spPr>
        <a:xfrm>
          <a:off x="6345045" y="120949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Reservas Minerales.</a:t>
          </a:r>
          <a:endParaRPr lang="es-PE" sz="1400" kern="1200" dirty="0"/>
        </a:p>
      </dsp:txBody>
      <dsp:txXfrm>
        <a:off x="6514006" y="1378454"/>
        <a:ext cx="815815" cy="815815"/>
      </dsp:txXfrm>
    </dsp:sp>
    <dsp:sp modelId="{4B33F611-AFA1-4C45-AF9F-568C311F90AF}">
      <dsp:nvSpPr>
        <dsp:cNvPr id="0" name=""/>
        <dsp:cNvSpPr/>
      </dsp:nvSpPr>
      <dsp:spPr>
        <a:xfrm>
          <a:off x="5709410" y="3165776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Impacto  en las poblaciones locales.</a:t>
          </a:r>
          <a:endParaRPr lang="es-PE" sz="1400" kern="1200" dirty="0"/>
        </a:p>
      </dsp:txBody>
      <dsp:txXfrm>
        <a:off x="5878371" y="3334737"/>
        <a:ext cx="815815" cy="815815"/>
      </dsp:txXfrm>
    </dsp:sp>
    <dsp:sp modelId="{96C7148E-CB3C-4FFA-B91B-213AB70C214D}">
      <dsp:nvSpPr>
        <dsp:cNvPr id="0" name=""/>
        <dsp:cNvSpPr/>
      </dsp:nvSpPr>
      <dsp:spPr>
        <a:xfrm>
          <a:off x="3652451" y="3165776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Comercio Internacional.</a:t>
          </a:r>
          <a:endParaRPr lang="es-PE" sz="1400" kern="1200" dirty="0"/>
        </a:p>
      </dsp:txBody>
      <dsp:txXfrm>
        <a:off x="3821412" y="3334737"/>
        <a:ext cx="815815" cy="815815"/>
      </dsp:txXfrm>
    </dsp:sp>
    <dsp:sp modelId="{EA7A0AA2-2184-40EA-A143-6D72589E0B9F}">
      <dsp:nvSpPr>
        <dsp:cNvPr id="0" name=""/>
        <dsp:cNvSpPr/>
      </dsp:nvSpPr>
      <dsp:spPr>
        <a:xfrm>
          <a:off x="3016816" y="1209493"/>
          <a:ext cx="1153737" cy="1153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Impacto en el medio ambiente.</a:t>
          </a:r>
          <a:endParaRPr lang="es-PE" sz="1400" kern="1200" dirty="0"/>
        </a:p>
      </dsp:txBody>
      <dsp:txXfrm>
        <a:off x="3185777" y="1378454"/>
        <a:ext cx="815815" cy="815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22/04/2024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F7254-8ECA-3FC7-B146-E9C36774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PBI: 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034B682-0858-BA61-A553-74DDE5B6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776" y="469097"/>
            <a:ext cx="5580895" cy="5760000"/>
          </a:xfrm>
        </p:spPr>
      </p:pic>
    </p:spTree>
    <p:extLst>
      <p:ext uri="{BB962C8B-B14F-4D97-AF65-F5344CB8AC3E}">
        <p14:creationId xmlns:p14="http://schemas.microsoft.com/office/powerpoint/2010/main" val="149638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80D6-7BF8-3C81-A91A-45CAD6A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Reservas de cobre mundiales</a:t>
            </a:r>
            <a:b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(Millones de toneladas)</a:t>
            </a:r>
            <a:b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</a:br>
            <a:endParaRPr lang="es-PE" sz="2800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879509-AA0C-B031-A345-78E5FCA3FA44}"/>
              </a:ext>
            </a:extLst>
          </p:cNvPr>
          <p:cNvSpPr txBox="1"/>
          <p:nvPr/>
        </p:nvSpPr>
        <p:spPr>
          <a:xfrm>
            <a:off x="429313" y="6176963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Statista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F0745D-6F73-9D41-857C-90273C1BA72E}"/>
              </a:ext>
            </a:extLst>
          </p:cNvPr>
          <p:cNvSpPr txBox="1"/>
          <p:nvPr/>
        </p:nvSpPr>
        <p:spPr>
          <a:xfrm>
            <a:off x="429313" y="1506022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Cuadro #</a:t>
            </a:r>
            <a:endParaRPr lang="es-PE" dirty="0"/>
          </a:p>
        </p:txBody>
      </p:sp>
      <p:graphicFrame>
        <p:nvGraphicFramePr>
          <p:cNvPr id="5" name="ChartObject">
            <a:extLst>
              <a:ext uri="{FF2B5EF4-FFF2-40B4-BE49-F238E27FC236}">
                <a16:creationId xmlns:a16="http://schemas.microsoft.com/office/drawing/2014/main" id="{8E14E420-786D-F15E-E0CB-0B5BEC1E19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277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B8872-4D79-59F0-45D6-C94A313F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Demanda de Cobre</a:t>
            </a:r>
            <a:b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</a:br>
            <a:b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s-ES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  <a:endParaRPr lang="es-PE" sz="2800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B7A634-0E1F-7C50-40B8-6A8D323B1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723" y="1825625"/>
            <a:ext cx="6258554" cy="4351338"/>
          </a:xfrm>
        </p:spPr>
      </p:pic>
    </p:spTree>
    <p:extLst>
      <p:ext uri="{BB962C8B-B14F-4D97-AF65-F5344CB8AC3E}">
        <p14:creationId xmlns:p14="http://schemas.microsoft.com/office/powerpoint/2010/main" val="350326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551829D-0DB9-883C-08F4-1CB77060B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470" y="189000"/>
            <a:ext cx="6266924" cy="6480000"/>
          </a:xfrm>
        </p:spPr>
      </p:pic>
    </p:spTree>
    <p:extLst>
      <p:ext uri="{BB962C8B-B14F-4D97-AF65-F5344CB8AC3E}">
        <p14:creationId xmlns:p14="http://schemas.microsoft.com/office/powerpoint/2010/main" val="228831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826AB5-A74F-0035-7BFD-35A3852C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354" y="189000"/>
            <a:ext cx="7081966" cy="6480000"/>
          </a:xfrm>
        </p:spPr>
      </p:pic>
    </p:spTree>
    <p:extLst>
      <p:ext uri="{BB962C8B-B14F-4D97-AF65-F5344CB8AC3E}">
        <p14:creationId xmlns:p14="http://schemas.microsoft.com/office/powerpoint/2010/main" val="404409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94DF39-0C48-40D9-04F7-E439D0773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68" y="248036"/>
            <a:ext cx="8721400" cy="6480000"/>
          </a:xfrm>
        </p:spPr>
      </p:pic>
    </p:spTree>
    <p:extLst>
      <p:ext uri="{BB962C8B-B14F-4D97-AF65-F5344CB8AC3E}">
        <p14:creationId xmlns:p14="http://schemas.microsoft.com/office/powerpoint/2010/main" val="303078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281433E-2FBA-BE9B-8297-2995B4B6C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86" y="189000"/>
            <a:ext cx="7081966" cy="6480000"/>
          </a:xfrm>
        </p:spPr>
      </p:pic>
    </p:spTree>
    <p:extLst>
      <p:ext uri="{BB962C8B-B14F-4D97-AF65-F5344CB8AC3E}">
        <p14:creationId xmlns:p14="http://schemas.microsoft.com/office/powerpoint/2010/main" val="11469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9FF931-DBF6-9FB2-51DD-AF0A8FC4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651" y="147552"/>
            <a:ext cx="5961360" cy="6480000"/>
          </a:xfrm>
        </p:spPr>
      </p:pic>
    </p:spTree>
    <p:extLst>
      <p:ext uri="{BB962C8B-B14F-4D97-AF65-F5344CB8AC3E}">
        <p14:creationId xmlns:p14="http://schemas.microsoft.com/office/powerpoint/2010/main" val="128100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FB7D1-64FA-4A9E-167E-A57A6A9B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Panorama Local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4B14D-9B0B-90DB-398A-48A55E7F3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s-PE" b="0" i="0" dirty="0">
                <a:solidFill>
                  <a:srgbClr val="222222"/>
                </a:solidFill>
                <a:effectLst/>
                <a:latin typeface="Oxygen" panose="020F0502020204030204" pitchFamily="2" charset="0"/>
              </a:rPr>
              <a:t>De este total de 1,363 unidades mineras en actividad a nivel nacional, destacan 661 unidades las cuales se encuentran en etapa de explotación.</a:t>
            </a:r>
          </a:p>
          <a:p>
            <a:pPr algn="l"/>
            <a:r>
              <a:rPr lang="es-PE" b="0" i="0" dirty="0">
                <a:solidFill>
                  <a:srgbClr val="222222"/>
                </a:solidFill>
                <a:effectLst/>
                <a:latin typeface="Oxygen" panose="020F0502020204030204" pitchFamily="2" charset="0"/>
              </a:rPr>
              <a:t>En tanto, 387 están desarrollando actividades de exploración y 125 se encuentran en fase de cateo y prospección.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2577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1D645-454D-3B5F-BEE5-907642D7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Panorama Local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31F0B5-D9AB-AA68-7C8B-907F9197F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97" y="1604561"/>
            <a:ext cx="8698181" cy="5040000"/>
          </a:xfrm>
        </p:spPr>
      </p:pic>
    </p:spTree>
    <p:extLst>
      <p:ext uri="{BB962C8B-B14F-4D97-AF65-F5344CB8AC3E}">
        <p14:creationId xmlns:p14="http://schemas.microsoft.com/office/powerpoint/2010/main" val="380016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Minería y desarrollo económico.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Minería subterránea – Marco Nacional.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Precio del cobre.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1D645-454D-3B5F-BEE5-907642D7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Panorama Local</a:t>
            </a:r>
            <a:endParaRPr lang="es-PE" dirty="0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4BBA0554-8033-A126-2C93-10668347E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398" y="1452875"/>
            <a:ext cx="7466003" cy="5040000"/>
          </a:xfrm>
        </p:spPr>
      </p:pic>
    </p:spTree>
    <p:extLst>
      <p:ext uri="{BB962C8B-B14F-4D97-AF65-F5344CB8AC3E}">
        <p14:creationId xmlns:p14="http://schemas.microsoft.com/office/powerpoint/2010/main" val="10858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B7A2C-157A-7DB7-E9A1-BA56828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Panorama Local</a:t>
            </a:r>
            <a:br>
              <a:rPr lang="es-ES" dirty="0"/>
            </a:b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2EEA58-05CC-2E7F-3FE2-656DF7CF2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420" y="1353352"/>
            <a:ext cx="8677199" cy="5040000"/>
          </a:xfrm>
        </p:spPr>
      </p:pic>
    </p:spTree>
    <p:extLst>
      <p:ext uri="{BB962C8B-B14F-4D97-AF65-F5344CB8AC3E}">
        <p14:creationId xmlns:p14="http://schemas.microsoft.com/office/powerpoint/2010/main" val="55420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B7A2C-157A-7DB7-E9A1-BA56828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Panorama Local</a:t>
            </a:r>
            <a:br>
              <a:rPr lang="es-ES" dirty="0"/>
            </a:br>
            <a:endParaRPr lang="es-PE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0396E23-2D72-A7A0-0618-31A901C2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385" y="1452875"/>
            <a:ext cx="8506940" cy="5040000"/>
          </a:xfrm>
        </p:spPr>
      </p:pic>
    </p:spTree>
    <p:extLst>
      <p:ext uri="{BB962C8B-B14F-4D97-AF65-F5344CB8AC3E}">
        <p14:creationId xmlns:p14="http://schemas.microsoft.com/office/powerpoint/2010/main" val="328484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032B4B-AF93-DF3D-3D14-30024577A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39" y="189000"/>
            <a:ext cx="4841890" cy="6120000"/>
          </a:xfrm>
          <a:ln>
            <a:solidFill>
              <a:schemeClr val="tx1"/>
            </a:solidFill>
          </a:ln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16EBA8B7-4205-B5BE-9BF0-B3912F465BE5}"/>
              </a:ext>
            </a:extLst>
          </p:cNvPr>
          <p:cNvGrpSpPr/>
          <p:nvPr/>
        </p:nvGrpSpPr>
        <p:grpSpPr>
          <a:xfrm>
            <a:off x="5067313" y="189000"/>
            <a:ext cx="4458524" cy="6132368"/>
            <a:chOff x="5569716" y="189000"/>
            <a:chExt cx="4458524" cy="613236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782951-EB27-8FA3-3B1A-54933FD94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9716" y="189000"/>
              <a:ext cx="4448631" cy="22025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52BC3E6-7ACD-FDE2-8284-5DDC8BFF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9717" y="2542239"/>
              <a:ext cx="4458523" cy="37791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405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869E17-E096-1E0A-43EE-31A7B86A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01" y="461742"/>
            <a:ext cx="4402191" cy="5940000"/>
          </a:xfr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CF06ED-9CE4-395B-2C66-0B8A0DA2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64" y="461742"/>
            <a:ext cx="4204948" cy="59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2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8343A3-AAC2-8D58-38E1-C652F6932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58" y="410061"/>
            <a:ext cx="4729188" cy="5940000"/>
          </a:xfr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716B116-00C9-911D-4997-3F753D90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154" y="410061"/>
            <a:ext cx="4754302" cy="59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35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1D40E96-F9D0-F962-9AC3-C817FCAC7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56" y="188999"/>
            <a:ext cx="4516507" cy="5940000"/>
          </a:xfr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9B4B33-B4AC-B4D3-2887-B48ECB55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55" y="188999"/>
            <a:ext cx="4352496" cy="59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0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07679B-E261-1E58-315C-D8F83B510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46" y="332063"/>
            <a:ext cx="4991100" cy="2076450"/>
          </a:xfr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371045-32B4-0047-BB61-D9ED3038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6" y="3469444"/>
            <a:ext cx="4895850" cy="2305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FBBEC4-9B7D-1AD4-B1A0-DCF01270252B}"/>
              </a:ext>
            </a:extLst>
          </p:cNvPr>
          <p:cNvSpPr txBox="1"/>
          <p:nvPr/>
        </p:nvSpPr>
        <p:spPr>
          <a:xfrm>
            <a:off x="254346" y="2569646"/>
            <a:ext cx="437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Shougang</a:t>
            </a:r>
            <a:r>
              <a:rPr lang="es-PE" dirty="0"/>
              <a:t> Hierro Perú S.A.A.</a:t>
            </a:r>
            <a:r>
              <a:rPr lang="es-ES" dirty="0"/>
              <a:t>           98.1%</a:t>
            </a:r>
          </a:p>
          <a:p>
            <a:r>
              <a:rPr lang="es-PE" dirty="0"/>
              <a:t>Minera </a:t>
            </a:r>
            <a:r>
              <a:rPr lang="es-PE" dirty="0" err="1"/>
              <a:t>Shouxin</a:t>
            </a:r>
            <a:r>
              <a:rPr lang="es-PE" dirty="0"/>
              <a:t> Perú S.A</a:t>
            </a:r>
            <a:r>
              <a:rPr lang="es-ES" dirty="0"/>
              <a:t>.                   1.9%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EF72A0-8E04-363F-00D3-CE935BA0B8CA}"/>
              </a:ext>
            </a:extLst>
          </p:cNvPr>
          <p:cNvSpPr txBox="1"/>
          <p:nvPr/>
        </p:nvSpPr>
        <p:spPr>
          <a:xfrm>
            <a:off x="254346" y="5920663"/>
            <a:ext cx="437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Minsur</a:t>
            </a:r>
            <a:r>
              <a:rPr lang="es-ES" dirty="0"/>
              <a:t> </a:t>
            </a:r>
            <a:endParaRPr lang="es-PE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F508-0DBF-CA60-4F1A-9D6C65EA7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127" y="332063"/>
            <a:ext cx="4444901" cy="2076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E25859-56D5-FE91-2F3E-02D991065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446" y="3469444"/>
            <a:ext cx="4908682" cy="2305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70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4D4B0F-236E-929E-384C-84F70088C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390" y="540686"/>
            <a:ext cx="4025390" cy="5940000"/>
          </a:xfr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1EF24D-AA34-7274-E5E1-DF1C5DAD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14" y="540686"/>
            <a:ext cx="4493077" cy="59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544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F7254-8ECA-3FC7-B146-E9C36774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La minería: 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40CF829-9E35-195F-4CE2-F131F1162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06000"/>
              </p:ext>
            </p:extLst>
          </p:nvPr>
        </p:nvGraphicFramePr>
        <p:xfrm>
          <a:off x="345411" y="1266092"/>
          <a:ext cx="11501177" cy="488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08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35FA2-EFE6-4BBC-B00B-B35C438C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Alfredo Dammert Lira: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F68DA4-3BDF-3B9C-E514-9F3889F38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8468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24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80D6-7BF8-3C81-A91A-45CAD6A1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082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E" sz="24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Ranking de países con mayor producto interior bruto (PIB) estimado de 2022 a 2028 (en miles de millones de dólares)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879509-AA0C-B031-A345-78E5FCA3FA44}"/>
              </a:ext>
            </a:extLst>
          </p:cNvPr>
          <p:cNvSpPr txBox="1"/>
          <p:nvPr/>
        </p:nvSpPr>
        <p:spPr>
          <a:xfrm>
            <a:off x="348926" y="5942567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Statista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F0745D-6F73-9D41-857C-90273C1BA72E}"/>
              </a:ext>
            </a:extLst>
          </p:cNvPr>
          <p:cNvSpPr txBox="1"/>
          <p:nvPr/>
        </p:nvSpPr>
        <p:spPr>
          <a:xfrm>
            <a:off x="429312" y="1912799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Cuadro #</a:t>
            </a:r>
            <a:endParaRPr lang="es-PE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36B6C57A-4113-8C1E-7200-B4EB8F05E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776312"/>
              </p:ext>
            </p:extLst>
          </p:nvPr>
        </p:nvGraphicFramePr>
        <p:xfrm>
          <a:off x="838199" y="2376682"/>
          <a:ext cx="10515602" cy="32492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49041">
                  <a:extLst>
                    <a:ext uri="{9D8B030D-6E8A-4147-A177-3AD203B41FA5}">
                      <a16:colId xmlns:a16="http://schemas.microsoft.com/office/drawing/2014/main" val="3225734133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2392094948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3462401036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498169918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1910434130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1737602916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842719291"/>
                    </a:ext>
                  </a:extLst>
                </a:gridCol>
                <a:gridCol w="595223">
                  <a:extLst>
                    <a:ext uri="{9D8B030D-6E8A-4147-A177-3AD203B41FA5}">
                      <a16:colId xmlns:a16="http://schemas.microsoft.com/office/drawing/2014/main" val="2415668570"/>
                    </a:ext>
                  </a:extLst>
                </a:gridCol>
              </a:tblGrid>
              <a:tr h="168063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2023*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2024*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2025*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2026*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2027*</a:t>
                      </a:r>
                      <a:endParaRPr lang="es-PE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2028*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03" marR="7003" marT="7003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458832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Estados Unidos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25,464.48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26,854.60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27,741.12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28,765.96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29,902.87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31,091.59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32,349.66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381450846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China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18,100.04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19,373.59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20,881.37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22,407.69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24,035.81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25,722.41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27,492.80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90112955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Japón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4,233.54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4,409.74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4,526.48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4,731.50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4,923.43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5,077.12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5,344.03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648041745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Alemania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4,075.40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4,308.85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4,446.47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4,635.16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4,822.11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4,947.32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5,044.44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8183296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India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3,386.40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3,736.88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4,062.15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4,403.35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4,765.55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5,153.01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5,575.47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767261885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Reino Unido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3,070.60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3,158.94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3,375.22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3,573.61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3,792.71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4,015.52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4,245.42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093009852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Francia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2,784.02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2,923.49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3,018.89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3,133.40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3,232.74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3,321.71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3,390.90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583954937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Rusia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2,215.29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2,062.65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2,118.25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2,159.05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2,206.01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2,234.73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2,266.26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977300954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Canadá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2,139.84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2,089.67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2,178.82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2,280.96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2,385.40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2,492.36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2,605.18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815725071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Italia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2,012.01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2,169.75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2,217.75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2,285.28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2,347.43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2,406.85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2,450.43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875779211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Brasil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1,924.13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2,081.24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2,210.62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2,321.85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2,449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2,587.52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2,758.83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371311732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Australia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1,701.89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1,707.55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1,720.12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1,787.45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1,854.39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1,929.68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2,005.40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4555455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Corea del Sur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1,665.25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1,721.91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1,792.73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1,870.63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1,949.78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2,033.33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2,123.03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516474994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México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1,414.10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1,663.16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1,732.95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1,796.64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1,860.42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1,928.85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2,003.18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237769950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España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1,400.52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1,492.43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1,560.05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1,617.66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1,668.55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1,716.11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1,753.51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110582026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Indonesia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1,318.81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1,391.78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1,508.55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1,631.61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1,760.51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1,898.99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2,048.50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191212022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Arabia Saudí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1,108.15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1,061.90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1,082.08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1,120.11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1,161.99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1,207.51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1,256.78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076830161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Países Bajos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993.68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1,080.88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1,135.12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1,175.50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1,214.30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1,251.47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1,284.13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253281349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Turquía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905.53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1,029.30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1,087.05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1,146.19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1,209.77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1,272.78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1,334.70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63985659"/>
                  </a:ext>
                </a:extLst>
              </a:tr>
              <a:tr h="154058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u="none" strike="noStrike">
                          <a:effectLst/>
                        </a:rPr>
                        <a:t>Suiza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807.23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869.60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915.85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954.40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1,005.77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>
                          <a:effectLst/>
                        </a:rPr>
                        <a:t>1,048.67</a:t>
                      </a:r>
                      <a:endParaRPr lang="es-PE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PE" sz="900" u="none" strike="noStrike" dirty="0">
                          <a:effectLst/>
                        </a:rPr>
                        <a:t>1,106.48</a:t>
                      </a:r>
                      <a:endParaRPr lang="es-PE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411117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13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75252-0BE5-CA68-BF10-B2715F96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98653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22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Producto interno bruto en América Latina y el Caribe en 2023, por país (en miles de millones de dólares estadounidenses)</a:t>
            </a:r>
            <a:br>
              <a:rPr lang="es-PE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</a:b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ChartObject">
            <a:extLst>
              <a:ext uri="{FF2B5EF4-FFF2-40B4-BE49-F238E27FC236}">
                <a16:creationId xmlns:a16="http://schemas.microsoft.com/office/drawing/2014/main" id="{80E4780A-EFFA-4AFD-4492-4AD05008E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0325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1ECD6A0-165F-2667-EFB6-B421DDAAEF49}"/>
              </a:ext>
            </a:extLst>
          </p:cNvPr>
          <p:cNvSpPr txBox="1"/>
          <p:nvPr/>
        </p:nvSpPr>
        <p:spPr>
          <a:xfrm>
            <a:off x="429313" y="6176963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</a:t>
            </a:r>
            <a:r>
              <a:rPr lang="es-ES" dirty="0" err="1"/>
              <a:t>statista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3277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80D6-7BF8-3C81-A91A-45CAD6A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PBI – Perú 2022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879509-AA0C-B031-A345-78E5FCA3FA44}"/>
              </a:ext>
            </a:extLst>
          </p:cNvPr>
          <p:cNvSpPr txBox="1"/>
          <p:nvPr/>
        </p:nvSpPr>
        <p:spPr>
          <a:xfrm>
            <a:off x="2309865" y="6176963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INEI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F0745D-6F73-9D41-857C-90273C1BA72E}"/>
              </a:ext>
            </a:extLst>
          </p:cNvPr>
          <p:cNvSpPr txBox="1"/>
          <p:nvPr/>
        </p:nvSpPr>
        <p:spPr>
          <a:xfrm>
            <a:off x="2309865" y="1506022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Cuadro #</a:t>
            </a:r>
            <a:endParaRPr lang="es-PE" dirty="0"/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646D2FEB-9B6D-5532-BEA0-BCD0EB8A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65" y="1773825"/>
            <a:ext cx="829161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80D6-7BF8-3C81-A91A-45CAD6A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PBI – Chile 2022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879509-AA0C-B031-A345-78E5FCA3FA44}"/>
              </a:ext>
            </a:extLst>
          </p:cNvPr>
          <p:cNvSpPr txBox="1"/>
          <p:nvPr/>
        </p:nvSpPr>
        <p:spPr>
          <a:xfrm>
            <a:off x="2309865" y="6176963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Statista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F0745D-6F73-9D41-857C-90273C1BA72E}"/>
              </a:ext>
            </a:extLst>
          </p:cNvPr>
          <p:cNvSpPr txBox="1"/>
          <p:nvPr/>
        </p:nvSpPr>
        <p:spPr>
          <a:xfrm>
            <a:off x="2309865" y="1506022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Cuadro #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D55C85-A45D-245D-46A1-AE50B07F8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65" y="1875354"/>
            <a:ext cx="932269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80D6-7BF8-3C81-A91A-45CAD6A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PBI  2007 - 2022</a:t>
            </a:r>
            <a:endParaRPr lang="es-PE" dirty="0">
              <a:solidFill>
                <a:schemeClr val="accent5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879509-AA0C-B031-A345-78E5FCA3FA44}"/>
              </a:ext>
            </a:extLst>
          </p:cNvPr>
          <p:cNvSpPr txBox="1"/>
          <p:nvPr/>
        </p:nvSpPr>
        <p:spPr>
          <a:xfrm>
            <a:off x="429313" y="6176963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INEI</a:t>
            </a:r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5F0745D-6F73-9D41-857C-90273C1BA72E}"/>
              </a:ext>
            </a:extLst>
          </p:cNvPr>
          <p:cNvSpPr txBox="1"/>
          <p:nvPr/>
        </p:nvSpPr>
        <p:spPr>
          <a:xfrm>
            <a:off x="429313" y="1506022"/>
            <a:ext cx="242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Cuadro #</a:t>
            </a:r>
            <a:endParaRPr lang="es-PE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F4BA1CC9-DE77-43FB-5EBA-9FB20F3C1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267543"/>
              </p:ext>
            </p:extLst>
          </p:nvPr>
        </p:nvGraphicFramePr>
        <p:xfrm>
          <a:off x="429313" y="2190540"/>
          <a:ext cx="11377512" cy="339633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98904">
                  <a:extLst>
                    <a:ext uri="{9D8B030D-6E8A-4147-A177-3AD203B41FA5}">
                      <a16:colId xmlns:a16="http://schemas.microsoft.com/office/drawing/2014/main" val="337172749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737992916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639828064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3281183880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969847732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274353355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950903145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4126950290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3753699877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144852290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76494444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3260137760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396966238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926059330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2324136362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1169432164"/>
                    </a:ext>
                  </a:extLst>
                </a:gridCol>
                <a:gridCol w="604913">
                  <a:extLst>
                    <a:ext uri="{9D8B030D-6E8A-4147-A177-3AD203B41FA5}">
                      <a16:colId xmlns:a16="http://schemas.microsoft.com/office/drawing/2014/main" val="708265714"/>
                    </a:ext>
                  </a:extLst>
                </a:gridCol>
              </a:tblGrid>
              <a:tr h="232229"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Actividad 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2020P/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2021P/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2022E/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498698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Agricultura,Ganadería,Caza y Silvicultura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19,074,328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22,904,258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24,420,502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25,869,919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29,802,855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31,912,588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32,820,000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36,284,000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38,962,000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41,592,000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42,968,000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44,683,000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47,363,000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49,048,000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55,948,000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61,426,000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2666124576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Pesca y Acuicultura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2,364,000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2,354,000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2,525,000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2,588,000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3,784,000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2,260,000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3,426,000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2,503,000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3,623,000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3,324,000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3,676,000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5,693,000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4,856,000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5,265,000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6,606,000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6,140,000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2164049392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Extracción de </a:t>
                      </a:r>
                      <a:r>
                        <a:rPr lang="es-PE" sz="700" b="1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Petróleo,Gas</a:t>
                      </a:r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y Minerales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45,892,248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44,418,751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38,026,003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51,156,980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69,294,471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61,782,169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56,620,359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49,761,053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45,244,469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53,112,042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64,714,475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67,705,466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63,035,820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59,839,025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120,609,353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118,361,292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1907860121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Manufactura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52,806,722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57,481,374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55,657,912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64,837,496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71,390,111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77,054,740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80,617,417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79,575,806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83,336,798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86,425,165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89,237,999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96,343,126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97,910,000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86,247,614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105,982,988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117,684,217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1193547935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Electricidad, Gas y Agua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5,505,000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6,460,000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6,945,000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7,140,000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7,812,000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8,601,000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9,355,000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10,719,000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12,623,000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15,758,000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16,240,000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17,662,000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19,924,000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19,764,000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20,883,000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22,159,000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2233271418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Construcción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16,317,000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19,772,000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21,480,000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25,958,000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27,649,000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33,119,000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37,453,000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40,655,000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42,163,000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42,610,000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45,134,000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49,648,000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51,148,000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47,571,305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66,416,700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72,715,000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3962216537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Comercio 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32,537,000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39,013,000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39,429,000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45,020,000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51,694,000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56,156,000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59,186,000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60,975,002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64,539,000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68,335,000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72,045,000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75,638,550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78,684,000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74,859,000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93,897,000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105,203,000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3617235916"/>
                  </a:ext>
                </a:extLst>
              </a:tr>
              <a:tr h="319314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Transporte, Almacen,Correo y Mensajería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15,884,989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18,210,512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20,615,944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23,030,022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24,997,848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27,336,558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30,734,000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33,518,000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40,469,000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43,769,000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44,517,000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44,637,000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47,731,000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41,708,000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44,905,000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46,979,000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648487602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Alojamiento y Restaurantes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9,143,000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10,539,000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11,661,000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13,143,000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15,478,000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18,451,000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21,496,000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24,027,000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26,614,000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29,159,000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30,961,000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33,289,000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34,990,000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18,521,000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26,105,000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34,335,000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2884189919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Telecom. Y Otros Serv. De Información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8,517,000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9,391,000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9,396,000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10,101,000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10,619,000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11,295,000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11,906,000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12,447,000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12,809,000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13,530,000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14,473,000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14,964,000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15,827,000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15,721,000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15,941,000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16,369,000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974770582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>
                          <a:effectLst/>
                        </a:rPr>
                        <a:t>Administración Pública y Defensa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13,723,000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15,379,000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18,498,000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20,182,000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21,957,000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24,451,000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27,041,000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30,760,000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32,964,000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35,173,000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36,483,000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38,192,000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39,423,000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41,330,000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43,116,000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46,032,000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2690447103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Otros Servicios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71,425,535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78,054,403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85,052,494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92,512,527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101,174,115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111,951,495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124,218,628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136,934,363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149,247,152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161,758,889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172,541,991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184,957,950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197,799,937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189,319,556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203,903,156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220,036,718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4082332193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Valor Agregado Bruto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293189822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323977298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333,706,855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381,538,944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435,652,400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464,370,550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494,873,404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518,159,224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552,594,419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594,546,096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632,991,465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673,413,092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698,691,757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649,193,500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804,313,197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867,440,227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652822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Impuestos a la Producción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23672020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26973717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28,831,017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33,456,173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36,143,236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42,310,640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46,974,700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49,748,532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50,102,529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51,534,516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53,622,646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56,792,075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61,911,832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53,608,205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72,700,983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76,214,687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88697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u="none" strike="noStrike" dirty="0">
                          <a:effectLst/>
                        </a:rPr>
                        <a:t>Derechos de Importación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2831473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1768237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1,405,155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1,788,594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1,253,565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1,449,328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1,708,387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2,133,483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1,719,389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1,587,359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1,375,311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1,383,313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1,380,312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1,113,252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>
                          <a:effectLst/>
                        </a:rPr>
                        <a:t>1,366,309</a:t>
                      </a:r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u="none" strike="noStrike" dirty="0">
                          <a:effectLst/>
                        </a:rPr>
                        <a:t>1,674,379</a:t>
                      </a:r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807209"/>
                  </a:ext>
                </a:extLst>
              </a:tr>
              <a:tr h="232229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Producto Bruto Interno</a:t>
                      </a:r>
                      <a:endParaRPr lang="es-PE" sz="10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319,693,315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352,719,252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363,943,027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416,783,711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473,049,201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508,130,518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543,556,491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570,041,239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604,416,337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647,667,971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687,989,422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731,588,480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761,983,901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703,914,957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878,380,489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945,329,293</a:t>
                      </a:r>
                      <a:endParaRPr lang="es-PE" sz="7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12596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14.4%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12.6%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10.4%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12.3%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14.6%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12.2%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10.4%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8.7%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7.5%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8.2%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9.4%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9.3%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8.3%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8.5%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13.7%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7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12.5%</a:t>
                      </a:r>
                      <a:endParaRPr lang="es-PE" sz="7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/>
                </a:tc>
                <a:extLst>
                  <a:ext uri="{0D108BD9-81ED-4DB2-BD59-A6C34878D82A}">
                    <a16:rowId xmlns:a16="http://schemas.microsoft.com/office/drawing/2014/main" val="173261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20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981</Words>
  <Application>Microsoft Office PowerPoint</Application>
  <PresentationFormat>Panorámica</PresentationFormat>
  <Paragraphs>579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Algerian</vt:lpstr>
      <vt:lpstr>Aptos Narrow</vt:lpstr>
      <vt:lpstr>Arial</vt:lpstr>
      <vt:lpstr>Calibri</vt:lpstr>
      <vt:lpstr>Calibri Light</vt:lpstr>
      <vt:lpstr>Open Sans Light</vt:lpstr>
      <vt:lpstr>Oxygen</vt:lpstr>
      <vt:lpstr>Prompt</vt:lpstr>
      <vt:lpstr>Tema de Office</vt:lpstr>
      <vt:lpstr>Presentación de PowerPoint</vt:lpstr>
      <vt:lpstr>Módulo 1</vt:lpstr>
      <vt:lpstr>La minería: </vt:lpstr>
      <vt:lpstr>Alfredo Dammert Lira:</vt:lpstr>
      <vt:lpstr>Ranking de países con mayor producto interior bruto (PIB) estimado de 2022 a 2028 (en miles de millones de dólares)</vt:lpstr>
      <vt:lpstr>Producto interno bruto en América Latina y el Caribe en 2023, por país (en miles de millones de dólares estadounidenses) </vt:lpstr>
      <vt:lpstr>PBI – Perú 2022</vt:lpstr>
      <vt:lpstr>PBI – Chile 2022</vt:lpstr>
      <vt:lpstr>PBI  2007 - 2022</vt:lpstr>
      <vt:lpstr>PBI: </vt:lpstr>
      <vt:lpstr>Reservas de cobre mundiales (Millones de toneladas) </vt:lpstr>
      <vt:lpstr>Demanda de Cobre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Panorama Local</vt:lpstr>
      <vt:lpstr>Panorama Local</vt:lpstr>
      <vt:lpstr>Panorama Local</vt:lpstr>
      <vt:lpstr>Panorama Local </vt:lpstr>
      <vt:lpstr>Panorama Local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Kellyn Cristobal</cp:lastModifiedBy>
  <cp:revision>13</cp:revision>
  <dcterms:created xsi:type="dcterms:W3CDTF">2022-04-19T18:02:09Z</dcterms:created>
  <dcterms:modified xsi:type="dcterms:W3CDTF">2024-04-23T04:53:32Z</dcterms:modified>
</cp:coreProperties>
</file>